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1" r:id="rId1"/>
  </p:sldMasterIdLst>
  <p:sldIdLst>
    <p:sldId id="256" r:id="rId2"/>
    <p:sldId id="257" r:id="rId3"/>
    <p:sldId id="276" r:id="rId4"/>
    <p:sldId id="277" r:id="rId5"/>
    <p:sldId id="275" r:id="rId6"/>
    <p:sldId id="274" r:id="rId7"/>
    <p:sldId id="263" r:id="rId8"/>
    <p:sldId id="264" r:id="rId9"/>
    <p:sldId id="265" r:id="rId10"/>
    <p:sldId id="261" r:id="rId11"/>
    <p:sldId id="266" r:id="rId12"/>
    <p:sldId id="267" r:id="rId13"/>
    <p:sldId id="262" r:id="rId14"/>
    <p:sldId id="270" r:id="rId15"/>
    <p:sldId id="271" r:id="rId16"/>
    <p:sldId id="272" r:id="rId17"/>
    <p:sldId id="258" r:id="rId18"/>
    <p:sldId id="269" r:id="rId19"/>
    <p:sldId id="259" r:id="rId20"/>
    <p:sldId id="260" r:id="rId21"/>
    <p:sldId id="273" r:id="rId22"/>
    <p:sldId id="278" r:id="rId2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320"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EA8763-881B-A149-BDA9-C7F10F16673C}"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it-IT"/>
        </a:p>
      </dgm:t>
    </dgm:pt>
    <dgm:pt modelId="{5B8E31BA-FA3F-824C-8469-0EDD8A38B6F9}">
      <dgm:prSet phldrT="[Testo]"/>
      <dgm:spPr/>
      <dgm:t>
        <a:bodyPr/>
        <a:lstStyle/>
        <a:p>
          <a:r>
            <a:rPr lang="it-IT" b="1" dirty="0" smtClean="0">
              <a:solidFill>
                <a:srgbClr val="FF0000"/>
              </a:solidFill>
            </a:rPr>
            <a:t>Accordo</a:t>
          </a:r>
        </a:p>
        <a:p>
          <a:r>
            <a:rPr lang="it-IT" dirty="0" smtClean="0"/>
            <a:t>di rete</a:t>
          </a:r>
          <a:endParaRPr lang="it-IT" dirty="0"/>
        </a:p>
      </dgm:t>
    </dgm:pt>
    <dgm:pt modelId="{CD4E90C6-47CF-7D40-94A0-E133253B1079}" type="parTrans" cxnId="{BA52CEB1-DF4E-8540-A8ED-35A744042EA1}">
      <dgm:prSet/>
      <dgm:spPr/>
      <dgm:t>
        <a:bodyPr/>
        <a:lstStyle/>
        <a:p>
          <a:endParaRPr lang="it-IT"/>
        </a:p>
      </dgm:t>
    </dgm:pt>
    <dgm:pt modelId="{934F97EC-015C-7E4C-B6F0-881E37D804B8}" type="sibTrans" cxnId="{BA52CEB1-DF4E-8540-A8ED-35A744042EA1}">
      <dgm:prSet/>
      <dgm:spPr/>
      <dgm:t>
        <a:bodyPr/>
        <a:lstStyle/>
        <a:p>
          <a:endParaRPr lang="it-IT"/>
        </a:p>
      </dgm:t>
    </dgm:pt>
    <dgm:pt modelId="{BE6AFCA1-BAF6-BD4D-B742-235CA0F0D54A}">
      <dgm:prSet phldrT="[Testo]"/>
      <dgm:spPr/>
      <dgm:t>
        <a:bodyPr/>
        <a:lstStyle/>
        <a:p>
          <a:r>
            <a:rPr lang="it-IT" dirty="0" smtClean="0"/>
            <a:t>Rappresentanza nell’ambito e  “luogo di incubazione” per la progettazione e realizzazione di attività da svolgere in rete </a:t>
          </a:r>
        </a:p>
        <a:p>
          <a:r>
            <a:rPr lang="it-IT" b="1" dirty="0" smtClean="0">
              <a:solidFill>
                <a:srgbClr val="FF0000"/>
              </a:solidFill>
            </a:rPr>
            <a:t>L 107/15  </a:t>
          </a:r>
        </a:p>
        <a:p>
          <a:r>
            <a:rPr lang="it-IT" b="1" dirty="0" smtClean="0">
              <a:solidFill>
                <a:srgbClr val="FF0000"/>
              </a:solidFill>
            </a:rPr>
            <a:t>(RETE DI AMBITO)</a:t>
          </a:r>
          <a:endParaRPr lang="it-IT" b="1" dirty="0">
            <a:solidFill>
              <a:srgbClr val="FF0000"/>
            </a:solidFill>
          </a:endParaRPr>
        </a:p>
      </dgm:t>
    </dgm:pt>
    <dgm:pt modelId="{8291DA7B-7C64-2340-AC06-B51778D9007C}" type="parTrans" cxnId="{8F0F25B7-62FF-5543-BA85-50E084495FED}">
      <dgm:prSet/>
      <dgm:spPr/>
      <dgm:t>
        <a:bodyPr/>
        <a:lstStyle/>
        <a:p>
          <a:endParaRPr lang="it-IT"/>
        </a:p>
      </dgm:t>
    </dgm:pt>
    <dgm:pt modelId="{7DC8A6FE-66C0-BE41-8C3C-E96DE55184B6}" type="sibTrans" cxnId="{8F0F25B7-62FF-5543-BA85-50E084495FED}">
      <dgm:prSet/>
      <dgm:spPr/>
      <dgm:t>
        <a:bodyPr/>
        <a:lstStyle/>
        <a:p>
          <a:endParaRPr lang="it-IT"/>
        </a:p>
      </dgm:t>
    </dgm:pt>
    <dgm:pt modelId="{CDAD945A-70E5-664D-A936-C5EC04676A08}">
      <dgm:prSet phldrT="[Testo]"/>
      <dgm:spPr/>
      <dgm:t>
        <a:bodyPr/>
        <a:lstStyle/>
        <a:p>
          <a:r>
            <a:rPr lang="it-IT" b="1" dirty="0" smtClean="0">
              <a:solidFill>
                <a:srgbClr val="FF0000"/>
              </a:solidFill>
            </a:rPr>
            <a:t>Reti per l’amministrazione</a:t>
          </a:r>
        </a:p>
        <a:p>
          <a:r>
            <a:rPr lang="it-IT" dirty="0" smtClean="0"/>
            <a:t>Attività amministrative svolte in comune</a:t>
          </a:r>
        </a:p>
        <a:p>
          <a:r>
            <a:rPr lang="it-IT" b="1" dirty="0" smtClean="0">
              <a:solidFill>
                <a:srgbClr val="FF0000"/>
              </a:solidFill>
            </a:rPr>
            <a:t>L 107/15</a:t>
          </a:r>
        </a:p>
        <a:p>
          <a:r>
            <a:rPr lang="it-IT" b="1" dirty="0" smtClean="0">
              <a:solidFill>
                <a:srgbClr val="FF0000"/>
              </a:solidFill>
            </a:rPr>
            <a:t>DPR 275/99</a:t>
          </a:r>
        </a:p>
        <a:p>
          <a:r>
            <a:rPr lang="it-IT" b="1" dirty="0" smtClean="0">
              <a:solidFill>
                <a:srgbClr val="FF0000"/>
              </a:solidFill>
            </a:rPr>
            <a:t>(RETI DI SCOPO)</a:t>
          </a:r>
          <a:endParaRPr lang="it-IT" b="1" dirty="0">
            <a:solidFill>
              <a:srgbClr val="FF0000"/>
            </a:solidFill>
          </a:endParaRPr>
        </a:p>
      </dgm:t>
    </dgm:pt>
    <dgm:pt modelId="{6938F416-85E1-114D-A0F4-22419FCE9106}" type="parTrans" cxnId="{EF74CA8B-DFC6-6843-AA77-32C5219B5F4F}">
      <dgm:prSet/>
      <dgm:spPr/>
      <dgm:t>
        <a:bodyPr/>
        <a:lstStyle/>
        <a:p>
          <a:endParaRPr lang="it-IT"/>
        </a:p>
      </dgm:t>
    </dgm:pt>
    <dgm:pt modelId="{B212901C-16DB-2145-A125-C4B7C7C503CD}" type="sibTrans" cxnId="{EF74CA8B-DFC6-6843-AA77-32C5219B5F4F}">
      <dgm:prSet/>
      <dgm:spPr/>
      <dgm:t>
        <a:bodyPr/>
        <a:lstStyle/>
        <a:p>
          <a:endParaRPr lang="it-IT"/>
        </a:p>
      </dgm:t>
    </dgm:pt>
    <dgm:pt modelId="{72BEEBF4-15DD-6247-A1D1-4F318784E528}">
      <dgm:prSet phldrT="[Testo]"/>
      <dgm:spPr/>
      <dgm:t>
        <a:bodyPr/>
        <a:lstStyle/>
        <a:p>
          <a:r>
            <a:rPr lang="it-IT" b="1" dirty="0" smtClean="0">
              <a:solidFill>
                <a:srgbClr val="FF0000"/>
              </a:solidFill>
            </a:rPr>
            <a:t>Reti per la didattica</a:t>
          </a:r>
        </a:p>
        <a:p>
          <a:r>
            <a:rPr lang="it-IT" b="1" dirty="0" smtClean="0">
              <a:solidFill>
                <a:srgbClr val="FFFFFF"/>
              </a:solidFill>
            </a:rPr>
            <a:t>Progetti didattici di rete</a:t>
          </a:r>
        </a:p>
        <a:p>
          <a:r>
            <a:rPr lang="it-IT" b="1" dirty="0" smtClean="0">
              <a:solidFill>
                <a:srgbClr val="FF0000"/>
              </a:solidFill>
            </a:rPr>
            <a:t>L 107/15</a:t>
          </a:r>
        </a:p>
        <a:p>
          <a:r>
            <a:rPr lang="it-IT" b="1" dirty="0" smtClean="0">
              <a:solidFill>
                <a:srgbClr val="FF0000"/>
              </a:solidFill>
            </a:rPr>
            <a:t>DPR 275/99</a:t>
          </a:r>
        </a:p>
        <a:p>
          <a:r>
            <a:rPr lang="it-IT" b="1" dirty="0" smtClean="0">
              <a:solidFill>
                <a:srgbClr val="FF0000"/>
              </a:solidFill>
            </a:rPr>
            <a:t>(RETI DI SCOPO)</a:t>
          </a:r>
        </a:p>
        <a:p>
          <a:endParaRPr lang="it-IT" dirty="0"/>
        </a:p>
      </dgm:t>
    </dgm:pt>
    <dgm:pt modelId="{0E0288B1-9970-CA48-BEDD-E38B7D6C3A55}" type="parTrans" cxnId="{8F646C78-E4C8-C441-A01C-D346428469B9}">
      <dgm:prSet/>
      <dgm:spPr/>
      <dgm:t>
        <a:bodyPr/>
        <a:lstStyle/>
        <a:p>
          <a:endParaRPr lang="it-IT"/>
        </a:p>
      </dgm:t>
    </dgm:pt>
    <dgm:pt modelId="{8EBA46C1-126E-934C-AB49-6DDF03B76972}" type="sibTrans" cxnId="{8F646C78-E4C8-C441-A01C-D346428469B9}">
      <dgm:prSet/>
      <dgm:spPr/>
      <dgm:t>
        <a:bodyPr/>
        <a:lstStyle/>
        <a:p>
          <a:endParaRPr lang="it-IT"/>
        </a:p>
      </dgm:t>
    </dgm:pt>
    <dgm:pt modelId="{601CD1F6-C831-1943-A56E-56CED1E8E260}" type="pres">
      <dgm:prSet presAssocID="{21EA8763-881B-A149-BDA9-C7F10F16673C}" presName="cycle" presStyleCnt="0">
        <dgm:presLayoutVars>
          <dgm:chMax val="1"/>
          <dgm:dir/>
          <dgm:animLvl val="ctr"/>
          <dgm:resizeHandles val="exact"/>
        </dgm:presLayoutVars>
      </dgm:prSet>
      <dgm:spPr/>
      <dgm:t>
        <a:bodyPr/>
        <a:lstStyle/>
        <a:p>
          <a:endParaRPr lang="it-IT"/>
        </a:p>
      </dgm:t>
    </dgm:pt>
    <dgm:pt modelId="{700AFD75-FEB8-1F4D-AFE2-D9978651B891}" type="pres">
      <dgm:prSet presAssocID="{5B8E31BA-FA3F-824C-8469-0EDD8A38B6F9}" presName="centerShape" presStyleLbl="node0" presStyleIdx="0" presStyleCnt="1"/>
      <dgm:spPr/>
      <dgm:t>
        <a:bodyPr/>
        <a:lstStyle/>
        <a:p>
          <a:endParaRPr lang="it-IT"/>
        </a:p>
      </dgm:t>
    </dgm:pt>
    <dgm:pt modelId="{F28E8592-BEA5-B24C-8118-31E94514047C}" type="pres">
      <dgm:prSet presAssocID="{8291DA7B-7C64-2340-AC06-B51778D9007C}" presName="parTrans" presStyleLbl="bgSibTrans2D1" presStyleIdx="0" presStyleCnt="3"/>
      <dgm:spPr/>
      <dgm:t>
        <a:bodyPr/>
        <a:lstStyle/>
        <a:p>
          <a:endParaRPr lang="it-IT"/>
        </a:p>
      </dgm:t>
    </dgm:pt>
    <dgm:pt modelId="{CC33D89D-645F-DD4B-AD7A-A05CD2FD30ED}" type="pres">
      <dgm:prSet presAssocID="{BE6AFCA1-BAF6-BD4D-B742-235CA0F0D54A}" presName="node" presStyleLbl="node1" presStyleIdx="0" presStyleCnt="3">
        <dgm:presLayoutVars>
          <dgm:bulletEnabled val="1"/>
        </dgm:presLayoutVars>
      </dgm:prSet>
      <dgm:spPr/>
      <dgm:t>
        <a:bodyPr/>
        <a:lstStyle/>
        <a:p>
          <a:endParaRPr lang="it-IT"/>
        </a:p>
      </dgm:t>
    </dgm:pt>
    <dgm:pt modelId="{5178B2BA-7222-254A-83BA-7C2011B2F901}" type="pres">
      <dgm:prSet presAssocID="{6938F416-85E1-114D-A0F4-22419FCE9106}" presName="parTrans" presStyleLbl="bgSibTrans2D1" presStyleIdx="1" presStyleCnt="3"/>
      <dgm:spPr/>
      <dgm:t>
        <a:bodyPr/>
        <a:lstStyle/>
        <a:p>
          <a:endParaRPr lang="it-IT"/>
        </a:p>
      </dgm:t>
    </dgm:pt>
    <dgm:pt modelId="{C735A9D9-384E-2240-A768-3706D128EFFC}" type="pres">
      <dgm:prSet presAssocID="{CDAD945A-70E5-664D-A936-C5EC04676A08}" presName="node" presStyleLbl="node1" presStyleIdx="1" presStyleCnt="3">
        <dgm:presLayoutVars>
          <dgm:bulletEnabled val="1"/>
        </dgm:presLayoutVars>
      </dgm:prSet>
      <dgm:spPr/>
      <dgm:t>
        <a:bodyPr/>
        <a:lstStyle/>
        <a:p>
          <a:endParaRPr lang="it-IT"/>
        </a:p>
      </dgm:t>
    </dgm:pt>
    <dgm:pt modelId="{9E652607-6652-074E-B14C-59FC37B6FADF}" type="pres">
      <dgm:prSet presAssocID="{0E0288B1-9970-CA48-BEDD-E38B7D6C3A55}" presName="parTrans" presStyleLbl="bgSibTrans2D1" presStyleIdx="2" presStyleCnt="3"/>
      <dgm:spPr/>
      <dgm:t>
        <a:bodyPr/>
        <a:lstStyle/>
        <a:p>
          <a:endParaRPr lang="it-IT"/>
        </a:p>
      </dgm:t>
    </dgm:pt>
    <dgm:pt modelId="{9A74AB11-56DA-9A46-A728-CA01F744FE19}" type="pres">
      <dgm:prSet presAssocID="{72BEEBF4-15DD-6247-A1D1-4F318784E528}" presName="node" presStyleLbl="node1" presStyleIdx="2" presStyleCnt="3">
        <dgm:presLayoutVars>
          <dgm:bulletEnabled val="1"/>
        </dgm:presLayoutVars>
      </dgm:prSet>
      <dgm:spPr/>
      <dgm:t>
        <a:bodyPr/>
        <a:lstStyle/>
        <a:p>
          <a:endParaRPr lang="it-IT"/>
        </a:p>
      </dgm:t>
    </dgm:pt>
  </dgm:ptLst>
  <dgm:cxnLst>
    <dgm:cxn modelId="{8F0F25B7-62FF-5543-BA85-50E084495FED}" srcId="{5B8E31BA-FA3F-824C-8469-0EDD8A38B6F9}" destId="{BE6AFCA1-BAF6-BD4D-B742-235CA0F0D54A}" srcOrd="0" destOrd="0" parTransId="{8291DA7B-7C64-2340-AC06-B51778D9007C}" sibTransId="{7DC8A6FE-66C0-BE41-8C3C-E96DE55184B6}"/>
    <dgm:cxn modelId="{D5DC083A-9A4F-074F-8686-739A0DB0E2A2}" type="presOf" srcId="{BE6AFCA1-BAF6-BD4D-B742-235CA0F0D54A}" destId="{CC33D89D-645F-DD4B-AD7A-A05CD2FD30ED}" srcOrd="0" destOrd="0" presId="urn:microsoft.com/office/officeart/2005/8/layout/radial4"/>
    <dgm:cxn modelId="{EF74CA8B-DFC6-6843-AA77-32C5219B5F4F}" srcId="{5B8E31BA-FA3F-824C-8469-0EDD8A38B6F9}" destId="{CDAD945A-70E5-664D-A936-C5EC04676A08}" srcOrd="1" destOrd="0" parTransId="{6938F416-85E1-114D-A0F4-22419FCE9106}" sibTransId="{B212901C-16DB-2145-A125-C4B7C7C503CD}"/>
    <dgm:cxn modelId="{BA52CEB1-DF4E-8540-A8ED-35A744042EA1}" srcId="{21EA8763-881B-A149-BDA9-C7F10F16673C}" destId="{5B8E31BA-FA3F-824C-8469-0EDD8A38B6F9}" srcOrd="0" destOrd="0" parTransId="{CD4E90C6-47CF-7D40-94A0-E133253B1079}" sibTransId="{934F97EC-015C-7E4C-B6F0-881E37D804B8}"/>
    <dgm:cxn modelId="{8C91FE1E-9E67-7E4D-9CE3-3BEC3F28F1FF}" type="presOf" srcId="{8291DA7B-7C64-2340-AC06-B51778D9007C}" destId="{F28E8592-BEA5-B24C-8118-31E94514047C}" srcOrd="0" destOrd="0" presId="urn:microsoft.com/office/officeart/2005/8/layout/radial4"/>
    <dgm:cxn modelId="{AC5D7ACA-F0A3-7D4E-92B3-89606A8A2DD4}" type="presOf" srcId="{6938F416-85E1-114D-A0F4-22419FCE9106}" destId="{5178B2BA-7222-254A-83BA-7C2011B2F901}" srcOrd="0" destOrd="0" presId="urn:microsoft.com/office/officeart/2005/8/layout/radial4"/>
    <dgm:cxn modelId="{810F0852-AC12-FA47-BA63-2EBA8D4B8506}" type="presOf" srcId="{72BEEBF4-15DD-6247-A1D1-4F318784E528}" destId="{9A74AB11-56DA-9A46-A728-CA01F744FE19}" srcOrd="0" destOrd="0" presId="urn:microsoft.com/office/officeart/2005/8/layout/radial4"/>
    <dgm:cxn modelId="{D797205B-B994-6B4C-8B16-451F4215693E}" type="presOf" srcId="{CDAD945A-70E5-664D-A936-C5EC04676A08}" destId="{C735A9D9-384E-2240-A768-3706D128EFFC}" srcOrd="0" destOrd="0" presId="urn:microsoft.com/office/officeart/2005/8/layout/radial4"/>
    <dgm:cxn modelId="{F05FFD8F-4821-704C-9F1F-D6437A34D068}" type="presOf" srcId="{0E0288B1-9970-CA48-BEDD-E38B7D6C3A55}" destId="{9E652607-6652-074E-B14C-59FC37B6FADF}" srcOrd="0" destOrd="0" presId="urn:microsoft.com/office/officeart/2005/8/layout/radial4"/>
    <dgm:cxn modelId="{8F646C78-E4C8-C441-A01C-D346428469B9}" srcId="{5B8E31BA-FA3F-824C-8469-0EDD8A38B6F9}" destId="{72BEEBF4-15DD-6247-A1D1-4F318784E528}" srcOrd="2" destOrd="0" parTransId="{0E0288B1-9970-CA48-BEDD-E38B7D6C3A55}" sibTransId="{8EBA46C1-126E-934C-AB49-6DDF03B76972}"/>
    <dgm:cxn modelId="{523192F8-E6AA-EE46-B00C-A53D2DD2EDED}" type="presOf" srcId="{5B8E31BA-FA3F-824C-8469-0EDD8A38B6F9}" destId="{700AFD75-FEB8-1F4D-AFE2-D9978651B891}" srcOrd="0" destOrd="0" presId="urn:microsoft.com/office/officeart/2005/8/layout/radial4"/>
    <dgm:cxn modelId="{FC3D2BA7-CF6D-0A44-9DC4-0AC3BA83B51B}" type="presOf" srcId="{21EA8763-881B-A149-BDA9-C7F10F16673C}" destId="{601CD1F6-C831-1943-A56E-56CED1E8E260}" srcOrd="0" destOrd="0" presId="urn:microsoft.com/office/officeart/2005/8/layout/radial4"/>
    <dgm:cxn modelId="{24884E88-7E5A-954D-911C-7863C737B178}" type="presParOf" srcId="{601CD1F6-C831-1943-A56E-56CED1E8E260}" destId="{700AFD75-FEB8-1F4D-AFE2-D9978651B891}" srcOrd="0" destOrd="0" presId="urn:microsoft.com/office/officeart/2005/8/layout/radial4"/>
    <dgm:cxn modelId="{CEAB53E1-8870-894A-A069-A23708780E5F}" type="presParOf" srcId="{601CD1F6-C831-1943-A56E-56CED1E8E260}" destId="{F28E8592-BEA5-B24C-8118-31E94514047C}" srcOrd="1" destOrd="0" presId="urn:microsoft.com/office/officeart/2005/8/layout/radial4"/>
    <dgm:cxn modelId="{BB246530-34AC-DE43-A039-510E292CA89D}" type="presParOf" srcId="{601CD1F6-C831-1943-A56E-56CED1E8E260}" destId="{CC33D89D-645F-DD4B-AD7A-A05CD2FD30ED}" srcOrd="2" destOrd="0" presId="urn:microsoft.com/office/officeart/2005/8/layout/radial4"/>
    <dgm:cxn modelId="{006A35D9-D142-CF42-8B1A-89446B7F528F}" type="presParOf" srcId="{601CD1F6-C831-1943-A56E-56CED1E8E260}" destId="{5178B2BA-7222-254A-83BA-7C2011B2F901}" srcOrd="3" destOrd="0" presId="urn:microsoft.com/office/officeart/2005/8/layout/radial4"/>
    <dgm:cxn modelId="{9BDA905C-E93B-1B4A-8994-E593040AC4AC}" type="presParOf" srcId="{601CD1F6-C831-1943-A56E-56CED1E8E260}" destId="{C735A9D9-384E-2240-A768-3706D128EFFC}" srcOrd="4" destOrd="0" presId="urn:microsoft.com/office/officeart/2005/8/layout/radial4"/>
    <dgm:cxn modelId="{B8507055-B78E-C642-92EA-9134F8CC860B}" type="presParOf" srcId="{601CD1F6-C831-1943-A56E-56CED1E8E260}" destId="{9E652607-6652-074E-B14C-59FC37B6FADF}" srcOrd="5" destOrd="0" presId="urn:microsoft.com/office/officeart/2005/8/layout/radial4"/>
    <dgm:cxn modelId="{D98B0E1E-9F5A-4147-BA29-D9F7F7EFED98}" type="presParOf" srcId="{601CD1F6-C831-1943-A56E-56CED1E8E260}" destId="{9A74AB11-56DA-9A46-A728-CA01F744FE1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AFD75-FEB8-1F4D-AFE2-D9978651B891}">
      <dsp:nvSpPr>
        <dsp:cNvPr id="0" name=""/>
        <dsp:cNvSpPr/>
      </dsp:nvSpPr>
      <dsp:spPr>
        <a:xfrm>
          <a:off x="3113384" y="2385059"/>
          <a:ext cx="2002830" cy="2002830"/>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it-IT" sz="2800" b="1" kern="1200" dirty="0" smtClean="0">
              <a:solidFill>
                <a:srgbClr val="FF0000"/>
              </a:solidFill>
            </a:rPr>
            <a:t>Accordo</a:t>
          </a:r>
        </a:p>
        <a:p>
          <a:pPr lvl="0" algn="ctr" defTabSz="1244600">
            <a:lnSpc>
              <a:spcPct val="90000"/>
            </a:lnSpc>
            <a:spcBef>
              <a:spcPct val="0"/>
            </a:spcBef>
            <a:spcAft>
              <a:spcPct val="35000"/>
            </a:spcAft>
          </a:pPr>
          <a:r>
            <a:rPr lang="it-IT" sz="2800" kern="1200" dirty="0" smtClean="0"/>
            <a:t>di rete</a:t>
          </a:r>
          <a:endParaRPr lang="it-IT" sz="2800" kern="1200" dirty="0"/>
        </a:p>
      </dsp:txBody>
      <dsp:txXfrm>
        <a:off x="3406692" y="2678367"/>
        <a:ext cx="1416214" cy="1416214"/>
      </dsp:txXfrm>
    </dsp:sp>
    <dsp:sp modelId="{F28E8592-BEA5-B24C-8118-31E94514047C}">
      <dsp:nvSpPr>
        <dsp:cNvPr id="0" name=""/>
        <dsp:cNvSpPr/>
      </dsp:nvSpPr>
      <dsp:spPr>
        <a:xfrm rot="12900000">
          <a:off x="1826540" y="2035700"/>
          <a:ext cx="1533502" cy="570806"/>
        </a:xfrm>
        <a:prstGeom prst="leftArrow">
          <a:avLst>
            <a:gd name="adj1" fmla="val 60000"/>
            <a:gd name="adj2" fmla="val 50000"/>
          </a:avLst>
        </a:prstGeom>
        <a:gradFill rotWithShape="0">
          <a:gsLst>
            <a:gs pos="0">
              <a:schemeClr val="accent1">
                <a:tint val="60000"/>
                <a:hueOff val="0"/>
                <a:satOff val="0"/>
                <a:lumOff val="0"/>
                <a:alphaOff val="0"/>
                <a:tint val="98000"/>
                <a:shade val="25000"/>
                <a:satMod val="250000"/>
              </a:schemeClr>
            </a:gs>
            <a:gs pos="68000">
              <a:schemeClr val="accent1">
                <a:tint val="60000"/>
                <a:hueOff val="0"/>
                <a:satOff val="0"/>
                <a:lumOff val="0"/>
                <a:alphaOff val="0"/>
                <a:tint val="86000"/>
                <a:satMod val="115000"/>
              </a:schemeClr>
            </a:gs>
            <a:gs pos="100000">
              <a:schemeClr val="accent1">
                <a:tint val="6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CC33D89D-645F-DD4B-AD7A-A05CD2FD30ED}">
      <dsp:nvSpPr>
        <dsp:cNvPr id="0" name=""/>
        <dsp:cNvSpPr/>
      </dsp:nvSpPr>
      <dsp:spPr>
        <a:xfrm>
          <a:off x="1013861" y="1120237"/>
          <a:ext cx="1902689" cy="1522151"/>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it-IT" sz="1100" kern="1200" dirty="0" smtClean="0"/>
            <a:t>Rappresentanza nell’ambito e  “luogo di incubazione” per la progettazione e realizzazione di attività da svolgere in rete </a:t>
          </a:r>
        </a:p>
        <a:p>
          <a:pPr lvl="0" algn="ctr" defTabSz="488950">
            <a:lnSpc>
              <a:spcPct val="90000"/>
            </a:lnSpc>
            <a:spcBef>
              <a:spcPct val="0"/>
            </a:spcBef>
            <a:spcAft>
              <a:spcPct val="35000"/>
            </a:spcAft>
          </a:pPr>
          <a:r>
            <a:rPr lang="it-IT" sz="1100" b="1" kern="1200" dirty="0" smtClean="0">
              <a:solidFill>
                <a:srgbClr val="FF0000"/>
              </a:solidFill>
            </a:rPr>
            <a:t>L 107/15  </a:t>
          </a:r>
        </a:p>
        <a:p>
          <a:pPr lvl="0" algn="ctr" defTabSz="488950">
            <a:lnSpc>
              <a:spcPct val="90000"/>
            </a:lnSpc>
            <a:spcBef>
              <a:spcPct val="0"/>
            </a:spcBef>
            <a:spcAft>
              <a:spcPct val="35000"/>
            </a:spcAft>
          </a:pPr>
          <a:r>
            <a:rPr lang="it-IT" sz="1100" b="1" kern="1200" dirty="0" smtClean="0">
              <a:solidFill>
                <a:srgbClr val="FF0000"/>
              </a:solidFill>
            </a:rPr>
            <a:t>(RETE DI AMBITO)</a:t>
          </a:r>
          <a:endParaRPr lang="it-IT" sz="1100" b="1" kern="1200" dirty="0">
            <a:solidFill>
              <a:srgbClr val="FF0000"/>
            </a:solidFill>
          </a:endParaRPr>
        </a:p>
      </dsp:txBody>
      <dsp:txXfrm>
        <a:off x="1058443" y="1164819"/>
        <a:ext cx="1813525" cy="1432987"/>
      </dsp:txXfrm>
    </dsp:sp>
    <dsp:sp modelId="{5178B2BA-7222-254A-83BA-7C2011B2F901}">
      <dsp:nvSpPr>
        <dsp:cNvPr id="0" name=""/>
        <dsp:cNvSpPr/>
      </dsp:nvSpPr>
      <dsp:spPr>
        <a:xfrm rot="16200000">
          <a:off x="3348048" y="1243653"/>
          <a:ext cx="1533502" cy="570806"/>
        </a:xfrm>
        <a:prstGeom prst="leftArrow">
          <a:avLst>
            <a:gd name="adj1" fmla="val 60000"/>
            <a:gd name="adj2" fmla="val 50000"/>
          </a:avLst>
        </a:prstGeom>
        <a:gradFill rotWithShape="0">
          <a:gsLst>
            <a:gs pos="0">
              <a:schemeClr val="accent1">
                <a:tint val="60000"/>
                <a:hueOff val="0"/>
                <a:satOff val="0"/>
                <a:lumOff val="0"/>
                <a:alphaOff val="0"/>
                <a:tint val="98000"/>
                <a:shade val="25000"/>
                <a:satMod val="250000"/>
              </a:schemeClr>
            </a:gs>
            <a:gs pos="68000">
              <a:schemeClr val="accent1">
                <a:tint val="60000"/>
                <a:hueOff val="0"/>
                <a:satOff val="0"/>
                <a:lumOff val="0"/>
                <a:alphaOff val="0"/>
                <a:tint val="86000"/>
                <a:satMod val="115000"/>
              </a:schemeClr>
            </a:gs>
            <a:gs pos="100000">
              <a:schemeClr val="accent1">
                <a:tint val="6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C735A9D9-384E-2240-A768-3706D128EFFC}">
      <dsp:nvSpPr>
        <dsp:cNvPr id="0" name=""/>
        <dsp:cNvSpPr/>
      </dsp:nvSpPr>
      <dsp:spPr>
        <a:xfrm>
          <a:off x="3163455" y="1229"/>
          <a:ext cx="1902689" cy="1522151"/>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it-IT" sz="1100" b="1" kern="1200" dirty="0" smtClean="0">
              <a:solidFill>
                <a:srgbClr val="FF0000"/>
              </a:solidFill>
            </a:rPr>
            <a:t>Reti per l’amministrazione</a:t>
          </a:r>
        </a:p>
        <a:p>
          <a:pPr lvl="0" algn="ctr" defTabSz="488950">
            <a:lnSpc>
              <a:spcPct val="90000"/>
            </a:lnSpc>
            <a:spcBef>
              <a:spcPct val="0"/>
            </a:spcBef>
            <a:spcAft>
              <a:spcPct val="35000"/>
            </a:spcAft>
          </a:pPr>
          <a:r>
            <a:rPr lang="it-IT" sz="1100" kern="1200" dirty="0" smtClean="0"/>
            <a:t>Attività amministrative svolte in comune</a:t>
          </a:r>
        </a:p>
        <a:p>
          <a:pPr lvl="0" algn="ctr" defTabSz="488950">
            <a:lnSpc>
              <a:spcPct val="90000"/>
            </a:lnSpc>
            <a:spcBef>
              <a:spcPct val="0"/>
            </a:spcBef>
            <a:spcAft>
              <a:spcPct val="35000"/>
            </a:spcAft>
          </a:pPr>
          <a:r>
            <a:rPr lang="it-IT" sz="1100" b="1" kern="1200" dirty="0" smtClean="0">
              <a:solidFill>
                <a:srgbClr val="FF0000"/>
              </a:solidFill>
            </a:rPr>
            <a:t>L 107/15</a:t>
          </a:r>
        </a:p>
        <a:p>
          <a:pPr lvl="0" algn="ctr" defTabSz="488950">
            <a:lnSpc>
              <a:spcPct val="90000"/>
            </a:lnSpc>
            <a:spcBef>
              <a:spcPct val="0"/>
            </a:spcBef>
            <a:spcAft>
              <a:spcPct val="35000"/>
            </a:spcAft>
          </a:pPr>
          <a:r>
            <a:rPr lang="it-IT" sz="1100" b="1" kern="1200" dirty="0" smtClean="0">
              <a:solidFill>
                <a:srgbClr val="FF0000"/>
              </a:solidFill>
            </a:rPr>
            <a:t>DPR 275/99</a:t>
          </a:r>
        </a:p>
        <a:p>
          <a:pPr lvl="0" algn="ctr" defTabSz="488950">
            <a:lnSpc>
              <a:spcPct val="90000"/>
            </a:lnSpc>
            <a:spcBef>
              <a:spcPct val="0"/>
            </a:spcBef>
            <a:spcAft>
              <a:spcPct val="35000"/>
            </a:spcAft>
          </a:pPr>
          <a:r>
            <a:rPr lang="it-IT" sz="1100" b="1" kern="1200" dirty="0" smtClean="0">
              <a:solidFill>
                <a:srgbClr val="FF0000"/>
              </a:solidFill>
            </a:rPr>
            <a:t>(RETI DI SCOPO)</a:t>
          </a:r>
          <a:endParaRPr lang="it-IT" sz="1100" b="1" kern="1200" dirty="0">
            <a:solidFill>
              <a:srgbClr val="FF0000"/>
            </a:solidFill>
          </a:endParaRPr>
        </a:p>
      </dsp:txBody>
      <dsp:txXfrm>
        <a:off x="3208037" y="45811"/>
        <a:ext cx="1813525" cy="1432987"/>
      </dsp:txXfrm>
    </dsp:sp>
    <dsp:sp modelId="{9E652607-6652-074E-B14C-59FC37B6FADF}">
      <dsp:nvSpPr>
        <dsp:cNvPr id="0" name=""/>
        <dsp:cNvSpPr/>
      </dsp:nvSpPr>
      <dsp:spPr>
        <a:xfrm rot="19500000">
          <a:off x="4869556" y="2035700"/>
          <a:ext cx="1533502" cy="570806"/>
        </a:xfrm>
        <a:prstGeom prst="leftArrow">
          <a:avLst>
            <a:gd name="adj1" fmla="val 60000"/>
            <a:gd name="adj2" fmla="val 50000"/>
          </a:avLst>
        </a:prstGeom>
        <a:gradFill rotWithShape="0">
          <a:gsLst>
            <a:gs pos="0">
              <a:schemeClr val="accent1">
                <a:tint val="60000"/>
                <a:hueOff val="0"/>
                <a:satOff val="0"/>
                <a:lumOff val="0"/>
                <a:alphaOff val="0"/>
                <a:tint val="98000"/>
                <a:shade val="25000"/>
                <a:satMod val="250000"/>
              </a:schemeClr>
            </a:gs>
            <a:gs pos="68000">
              <a:schemeClr val="accent1">
                <a:tint val="60000"/>
                <a:hueOff val="0"/>
                <a:satOff val="0"/>
                <a:lumOff val="0"/>
                <a:alphaOff val="0"/>
                <a:tint val="86000"/>
                <a:satMod val="115000"/>
              </a:schemeClr>
            </a:gs>
            <a:gs pos="100000">
              <a:schemeClr val="accent1">
                <a:tint val="6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9A74AB11-56DA-9A46-A728-CA01F744FE19}">
      <dsp:nvSpPr>
        <dsp:cNvPr id="0" name=""/>
        <dsp:cNvSpPr/>
      </dsp:nvSpPr>
      <dsp:spPr>
        <a:xfrm>
          <a:off x="5313049" y="1120237"/>
          <a:ext cx="1902689" cy="1522151"/>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it-IT" sz="1100" b="1" kern="1200" dirty="0" smtClean="0">
              <a:solidFill>
                <a:srgbClr val="FF0000"/>
              </a:solidFill>
            </a:rPr>
            <a:t>Reti per la didattica</a:t>
          </a:r>
        </a:p>
        <a:p>
          <a:pPr lvl="0" algn="ctr" defTabSz="488950">
            <a:lnSpc>
              <a:spcPct val="90000"/>
            </a:lnSpc>
            <a:spcBef>
              <a:spcPct val="0"/>
            </a:spcBef>
            <a:spcAft>
              <a:spcPct val="35000"/>
            </a:spcAft>
          </a:pPr>
          <a:r>
            <a:rPr lang="it-IT" sz="1100" b="1" kern="1200" dirty="0" smtClean="0">
              <a:solidFill>
                <a:srgbClr val="FFFFFF"/>
              </a:solidFill>
            </a:rPr>
            <a:t>Progetti didattici di rete</a:t>
          </a:r>
        </a:p>
        <a:p>
          <a:pPr lvl="0" algn="ctr" defTabSz="488950">
            <a:lnSpc>
              <a:spcPct val="90000"/>
            </a:lnSpc>
            <a:spcBef>
              <a:spcPct val="0"/>
            </a:spcBef>
            <a:spcAft>
              <a:spcPct val="35000"/>
            </a:spcAft>
          </a:pPr>
          <a:r>
            <a:rPr lang="it-IT" sz="1100" b="1" kern="1200" dirty="0" smtClean="0">
              <a:solidFill>
                <a:srgbClr val="FF0000"/>
              </a:solidFill>
            </a:rPr>
            <a:t>L 107/15</a:t>
          </a:r>
        </a:p>
        <a:p>
          <a:pPr lvl="0" algn="ctr" defTabSz="488950">
            <a:lnSpc>
              <a:spcPct val="90000"/>
            </a:lnSpc>
            <a:spcBef>
              <a:spcPct val="0"/>
            </a:spcBef>
            <a:spcAft>
              <a:spcPct val="35000"/>
            </a:spcAft>
          </a:pPr>
          <a:r>
            <a:rPr lang="it-IT" sz="1100" b="1" kern="1200" dirty="0" smtClean="0">
              <a:solidFill>
                <a:srgbClr val="FF0000"/>
              </a:solidFill>
            </a:rPr>
            <a:t>DPR 275/99</a:t>
          </a:r>
        </a:p>
        <a:p>
          <a:pPr lvl="0" algn="ctr" defTabSz="488950">
            <a:lnSpc>
              <a:spcPct val="90000"/>
            </a:lnSpc>
            <a:spcBef>
              <a:spcPct val="0"/>
            </a:spcBef>
            <a:spcAft>
              <a:spcPct val="35000"/>
            </a:spcAft>
          </a:pPr>
          <a:r>
            <a:rPr lang="it-IT" sz="1100" b="1" kern="1200" dirty="0" smtClean="0">
              <a:solidFill>
                <a:srgbClr val="FF0000"/>
              </a:solidFill>
            </a:rPr>
            <a:t>(RETI DI SCOPO)</a:t>
          </a:r>
        </a:p>
        <a:p>
          <a:pPr lvl="0" algn="ctr" defTabSz="488950">
            <a:lnSpc>
              <a:spcPct val="90000"/>
            </a:lnSpc>
            <a:spcBef>
              <a:spcPct val="0"/>
            </a:spcBef>
            <a:spcAft>
              <a:spcPct val="35000"/>
            </a:spcAft>
          </a:pPr>
          <a:endParaRPr lang="it-IT" sz="1100" kern="1200" dirty="0"/>
        </a:p>
      </dsp:txBody>
      <dsp:txXfrm>
        <a:off x="5357631" y="1164819"/>
        <a:ext cx="1813525" cy="143298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stile</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9D21D778-B565-4D7E-94D7-64010A445B68}" type="datetimeFigureOut">
              <a:rPr lang="en-US" smtClean="0"/>
              <a:pPr/>
              <a:t>6/29/2016</a:t>
            </a:fld>
            <a:endParaRPr lang="en-US"/>
          </a:p>
        </p:txBody>
      </p:sp>
      <p:sp>
        <p:nvSpPr>
          <p:cNvPr id="19" name="Segnaposto piè di pagina 18"/>
          <p:cNvSpPr>
            <a:spLocks noGrp="1"/>
          </p:cNvSpPr>
          <p:nvPr>
            <p:ph type="ftr" sz="quarter" idx="11"/>
          </p:nvPr>
        </p:nvSpPr>
        <p:spPr/>
        <p:txBody>
          <a:bodyPr/>
          <a:lstStyle/>
          <a:p>
            <a:endParaRPr kumimoji="0" lang="en-US"/>
          </a:p>
        </p:txBody>
      </p:sp>
      <p:sp>
        <p:nvSpPr>
          <p:cNvPr id="27" name="Segnaposto numero diapositiva 26"/>
          <p:cNvSpPr>
            <a:spLocks noGrp="1"/>
          </p:cNvSpPr>
          <p:nvPr>
            <p:ph type="sldNum" sz="quarter" idx="12"/>
          </p:nvPr>
        </p:nvSpPr>
        <p:spPr/>
        <p:txBody>
          <a:bodyPr/>
          <a:lstStyle/>
          <a:p>
            <a:fld id="{8AF02B71-8991-4516-A01E-F1A9ACD28BD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DE303F9-303D-DC4F-8003-846A16D59460}" type="datetimeFigureOut">
              <a:rPr lang="it-IT" smtClean="0"/>
              <a:t>29/06/2016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DE303F9-303D-DC4F-8003-846A16D59460}" type="datetimeFigureOut">
              <a:rPr lang="it-IT" smtClean="0"/>
              <a:t>29/06/2016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DE303F9-303D-DC4F-8003-846A16D59460}" type="datetimeFigureOut">
              <a:rPr lang="it-IT" smtClean="0"/>
              <a:t>29/06/2016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stile</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gli stili del testo dello schema</a:t>
            </a:r>
          </a:p>
        </p:txBody>
      </p:sp>
      <p:sp>
        <p:nvSpPr>
          <p:cNvPr id="4" name="Segnaposto data 3"/>
          <p:cNvSpPr>
            <a:spLocks noGrp="1"/>
          </p:cNvSpPr>
          <p:nvPr>
            <p:ph type="dt" sz="half" idx="10"/>
          </p:nvPr>
        </p:nvSpPr>
        <p:spPr/>
        <p:txBody>
          <a:bodyPr/>
          <a:lstStyle/>
          <a:p>
            <a:fld id="{65EC39E5-0C0E-4107-B90D-3D2C95AA33ED}" type="datetime1">
              <a:rPr lang="it-IT" smtClean="0"/>
              <a:pPr/>
              <a:t>29/06/2016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F02B71-8991-4516-A01E-F1A9ACD28BD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stile</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DE303F9-303D-DC4F-8003-846A16D59460}" type="datetimeFigureOut">
              <a:rPr lang="it-IT" smtClean="0"/>
              <a:t>29/06/2016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stile</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DE303F9-303D-DC4F-8003-846A16D59460}" type="datetimeFigureOut">
              <a:rPr lang="it-IT" smtClean="0"/>
              <a:t>29/06/2016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stile</a:t>
            </a:r>
            <a:endParaRPr kumimoji="0" lang="en-US"/>
          </a:p>
        </p:txBody>
      </p:sp>
      <p:sp>
        <p:nvSpPr>
          <p:cNvPr id="3" name="Segnaposto data 2"/>
          <p:cNvSpPr>
            <a:spLocks noGrp="1"/>
          </p:cNvSpPr>
          <p:nvPr>
            <p:ph type="dt" sz="half" idx="10"/>
          </p:nvPr>
        </p:nvSpPr>
        <p:spPr/>
        <p:txBody>
          <a:bodyPr/>
          <a:lstStyle/>
          <a:p>
            <a:fld id="{EDE303F9-303D-DC4F-8003-846A16D59460}" type="datetimeFigureOut">
              <a:rPr lang="it-IT" smtClean="0"/>
              <a:t>29/06/2016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E303F9-303D-DC4F-8003-846A16D59460}" type="datetimeFigureOut">
              <a:rPr lang="it-IT" smtClean="0"/>
              <a:t>29/06/2016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stile</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gli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DE303F9-303D-DC4F-8003-846A16D59460}" type="datetimeFigureOut">
              <a:rPr lang="it-IT" smtClean="0"/>
              <a:t>29/06/2016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2F463A1-2B74-E34D-ABCE-4982550A25F5}"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stile</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gli stili del testo dello schema</a:t>
            </a:r>
          </a:p>
        </p:txBody>
      </p:sp>
      <p:sp>
        <p:nvSpPr>
          <p:cNvPr id="5" name="Segnaposto data 4"/>
          <p:cNvSpPr>
            <a:spLocks noGrp="1"/>
          </p:cNvSpPr>
          <p:nvPr>
            <p:ph type="dt" sz="half" idx="10"/>
          </p:nvPr>
        </p:nvSpPr>
        <p:spPr/>
        <p:txBody>
          <a:bodyPr/>
          <a:lstStyle/>
          <a:p>
            <a:fld id="{EDE303F9-303D-DC4F-8003-846A16D59460}" type="datetimeFigureOut">
              <a:rPr lang="it-IT" smtClean="0"/>
              <a:t>29/06/2016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72F463A1-2B74-E34D-ABCE-4982550A25F5}" type="slidenum">
              <a:rPr lang="it-IT" smtClean="0"/>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stile</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gli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E303F9-303D-DC4F-8003-846A16D59460}" type="datetimeFigureOut">
              <a:rPr lang="it-IT" smtClean="0"/>
              <a:t>29/06/2016</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F463A1-2B74-E34D-ABCE-4982550A25F5}" type="slidenum">
              <a:rPr lang="it-IT" smtClean="0"/>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effectLst>
                  <a:outerShdw blurRad="38100" dist="38100" dir="2700000" algn="tl">
                    <a:srgbClr val="000000">
                      <a:alpha val="43137"/>
                    </a:srgbClr>
                  </a:outerShdw>
                </a:effectLst>
              </a:rPr>
              <a:t>RETI </a:t>
            </a:r>
            <a:r>
              <a:rPr lang="it-IT" dirty="0" err="1" smtClean="0">
                <a:effectLst>
                  <a:outerShdw blurRad="38100" dist="38100" dir="2700000" algn="tl">
                    <a:srgbClr val="000000">
                      <a:alpha val="43137"/>
                    </a:srgbClr>
                  </a:outerShdw>
                </a:effectLst>
              </a:rPr>
              <a:t>DI</a:t>
            </a:r>
            <a:r>
              <a:rPr lang="it-IT" dirty="0" smtClean="0">
                <a:effectLst>
                  <a:outerShdw blurRad="38100" dist="38100" dir="2700000" algn="tl">
                    <a:srgbClr val="000000">
                      <a:alpha val="43137"/>
                    </a:srgbClr>
                  </a:outerShdw>
                </a:effectLst>
              </a:rPr>
              <a:t> AMBITO </a:t>
            </a:r>
            <a:br>
              <a:rPr lang="it-IT" dirty="0" smtClean="0">
                <a:effectLst>
                  <a:outerShdw blurRad="38100" dist="38100" dir="2700000" algn="tl">
                    <a:srgbClr val="000000">
                      <a:alpha val="43137"/>
                    </a:srgbClr>
                  </a:outerShdw>
                </a:effectLst>
              </a:rPr>
            </a:br>
            <a:r>
              <a:rPr lang="it-IT" dirty="0" smtClean="0">
                <a:effectLst>
                  <a:outerShdw blurRad="38100" dist="38100" dir="2700000" algn="tl">
                    <a:srgbClr val="000000">
                      <a:alpha val="43137"/>
                    </a:srgbClr>
                  </a:outerShdw>
                </a:effectLst>
              </a:rPr>
              <a:t>RETI </a:t>
            </a:r>
            <a:r>
              <a:rPr lang="it-IT" dirty="0" err="1" smtClean="0">
                <a:effectLst>
                  <a:outerShdw blurRad="38100" dist="38100" dir="2700000" algn="tl">
                    <a:srgbClr val="000000">
                      <a:alpha val="43137"/>
                    </a:srgbClr>
                  </a:outerShdw>
                </a:effectLst>
              </a:rPr>
              <a:t>DI</a:t>
            </a:r>
            <a:r>
              <a:rPr lang="it-IT" dirty="0" smtClean="0">
                <a:effectLst>
                  <a:outerShdw blurRad="38100" dist="38100" dir="2700000" algn="tl">
                    <a:srgbClr val="000000">
                      <a:alpha val="43137"/>
                    </a:srgbClr>
                  </a:outerShdw>
                </a:effectLst>
              </a:rPr>
              <a:t> SCOPO</a:t>
            </a:r>
            <a:endParaRPr lang="it-IT"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normAutofit fontScale="70000" lnSpcReduction="20000"/>
          </a:bodyPr>
          <a:lstStyle/>
          <a:p>
            <a:endParaRPr lang="it-IT" dirty="0" smtClean="0"/>
          </a:p>
          <a:p>
            <a:r>
              <a:rPr lang="it-IT" dirty="0" smtClean="0"/>
              <a:t>Ministero dell’Istruzione, dell’Università e </a:t>
            </a:r>
            <a:r>
              <a:rPr lang="it-IT" smtClean="0"/>
              <a:t>della Ricerca </a:t>
            </a:r>
            <a:endParaRPr lang="it-IT" dirty="0" smtClean="0"/>
          </a:p>
          <a:p>
            <a:r>
              <a:rPr lang="it-IT" dirty="0" smtClean="0"/>
              <a:t>Ufficio Scolastico Regionale Emilia-Romagna</a:t>
            </a:r>
          </a:p>
          <a:p>
            <a:r>
              <a:rPr lang="it-IT" dirty="0" smtClean="0"/>
              <a:t>16 giugno 2016</a:t>
            </a:r>
          </a:p>
          <a:p>
            <a:endParaRPr lang="it-IT" dirty="0" smtClean="0"/>
          </a:p>
          <a:p>
            <a:r>
              <a:rPr lang="it-IT" dirty="0" smtClean="0"/>
              <a:t>Laura Paolucci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 70-72 art 1 L 107/2015</a:t>
            </a:r>
            <a:endParaRPr lang="it-IT" b="1"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smtClean="0"/>
              <a:t>70. Gli </a:t>
            </a:r>
            <a:r>
              <a:rPr lang="it-IT" dirty="0"/>
              <a:t>uffici scolastici regionali </a:t>
            </a:r>
            <a:r>
              <a:rPr lang="it-IT" b="1" dirty="0">
                <a:solidFill>
                  <a:srgbClr val="FF0000"/>
                </a:solidFill>
              </a:rPr>
              <a:t>promuovono</a:t>
            </a:r>
            <a:r>
              <a:rPr lang="it-IT" dirty="0"/>
              <a:t>, senza nuovi o maggiori oneri per la finanza pubblica, la costituzione di reti tra istituzioni scolastiche del medesimo ambito territoriale. Le reti, </a:t>
            </a:r>
            <a:r>
              <a:rPr lang="it-IT" b="1" dirty="0">
                <a:solidFill>
                  <a:srgbClr val="FF0000"/>
                </a:solidFill>
              </a:rPr>
              <a:t>costituite entro il 30 giugno 2016</a:t>
            </a:r>
            <a:r>
              <a:rPr lang="it-IT" dirty="0"/>
              <a:t>, sono finalizzate alla </a:t>
            </a:r>
            <a:endParaRPr lang="it-IT" dirty="0" smtClean="0"/>
          </a:p>
          <a:p>
            <a:r>
              <a:rPr lang="it-IT" dirty="0" smtClean="0"/>
              <a:t>valorizzazione </a:t>
            </a:r>
            <a:r>
              <a:rPr lang="it-IT" dirty="0"/>
              <a:t>delle risorse professionali, </a:t>
            </a:r>
            <a:endParaRPr lang="it-IT" dirty="0" smtClean="0"/>
          </a:p>
          <a:p>
            <a:r>
              <a:rPr lang="it-IT" dirty="0" smtClean="0"/>
              <a:t>alla </a:t>
            </a:r>
            <a:r>
              <a:rPr lang="it-IT" dirty="0"/>
              <a:t>gestione comune di funzioni e di attività amministrative, nonché </a:t>
            </a:r>
            <a:endParaRPr lang="it-IT" dirty="0" smtClean="0"/>
          </a:p>
          <a:p>
            <a:r>
              <a:rPr lang="it-IT" dirty="0" smtClean="0"/>
              <a:t>alla </a:t>
            </a:r>
            <a:r>
              <a:rPr lang="it-IT" dirty="0"/>
              <a:t>realizzazione di progetti o di iniziative didattiche, educative, sportive o culturali di interesse territoriale, </a:t>
            </a:r>
            <a:endParaRPr lang="it-IT" dirty="0" smtClean="0"/>
          </a:p>
          <a:p>
            <a:pPr marL="0" indent="0">
              <a:buNone/>
            </a:pPr>
            <a:r>
              <a:rPr lang="it-IT" dirty="0" smtClean="0"/>
              <a:t>da </a:t>
            </a:r>
            <a:r>
              <a:rPr lang="it-IT" dirty="0"/>
              <a:t>definire </a:t>
            </a:r>
            <a:r>
              <a:rPr lang="it-IT" b="1" dirty="0">
                <a:solidFill>
                  <a:srgbClr val="FF0000"/>
                </a:solidFill>
              </a:rPr>
              <a:t>sulla base di accordi tra autonomie scolastiche di un medesimo ambito territoriale</a:t>
            </a:r>
            <a:r>
              <a:rPr lang="it-IT" dirty="0"/>
              <a:t>, definiti «accordi di rete».</a:t>
            </a:r>
          </a:p>
          <a:p>
            <a:pPr marL="0" indent="0">
              <a:buNone/>
            </a:pPr>
            <a:endParaRPr lang="it-IT" dirty="0"/>
          </a:p>
        </p:txBody>
      </p:sp>
    </p:spTree>
    <p:extLst>
      <p:ext uri="{BB962C8B-B14F-4D97-AF65-F5344CB8AC3E}">
        <p14:creationId xmlns:p14="http://schemas.microsoft.com/office/powerpoint/2010/main" val="1546441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 70-72 art 1 L 107/2015</a:t>
            </a:r>
            <a:endParaRPr lang="it-IT" b="1"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71</a:t>
            </a:r>
            <a:r>
              <a:rPr lang="it-IT" dirty="0"/>
              <a:t>. Gli accordi di rete individuano:</a:t>
            </a:r>
          </a:p>
          <a:p>
            <a:pPr marL="0" indent="0">
              <a:buNone/>
            </a:pPr>
            <a:r>
              <a:rPr lang="it-IT" dirty="0"/>
              <a:t>a) i </a:t>
            </a:r>
            <a:r>
              <a:rPr lang="it-IT" b="1" dirty="0">
                <a:solidFill>
                  <a:srgbClr val="FF0000"/>
                </a:solidFill>
              </a:rPr>
              <a:t>criteri e le modalità per l'utilizzo dei docenti nella rete</a:t>
            </a:r>
            <a:r>
              <a:rPr lang="it-IT" dirty="0"/>
              <a:t>, nel rispetto delle disposizioni legislative vigenti in materia di non discriminazione sul luogo di lavoro, nonché di assistenza e di integrazione sociale delle persone con disabilità, anche per insegnamenti opzionali, specialistici, di coordinamento e di progettazione funzionali ai piani triennali dell'offerta formativa di più istituzioni scolastiche inserite nella rete;</a:t>
            </a:r>
          </a:p>
          <a:p>
            <a:pPr marL="0" indent="0">
              <a:buNone/>
            </a:pPr>
            <a:r>
              <a:rPr lang="it-IT" dirty="0"/>
              <a:t>b) i </a:t>
            </a:r>
            <a:r>
              <a:rPr lang="it-IT" b="1" dirty="0">
                <a:solidFill>
                  <a:srgbClr val="FF0000"/>
                </a:solidFill>
              </a:rPr>
              <a:t>piani di formazione del personale scolastico</a:t>
            </a:r>
            <a:r>
              <a:rPr lang="it-IT" dirty="0"/>
              <a:t>;</a:t>
            </a:r>
          </a:p>
          <a:p>
            <a:pPr marL="0" indent="0">
              <a:buNone/>
            </a:pPr>
            <a:r>
              <a:rPr lang="it-IT" dirty="0"/>
              <a:t>c) le </a:t>
            </a:r>
            <a:r>
              <a:rPr lang="it-IT" b="1" dirty="0">
                <a:solidFill>
                  <a:srgbClr val="FF0000"/>
                </a:solidFill>
              </a:rPr>
              <a:t>risorse</a:t>
            </a:r>
            <a:r>
              <a:rPr lang="it-IT" dirty="0"/>
              <a:t> da destinare alla rete per il perseguimento delle proprie finalità;</a:t>
            </a:r>
          </a:p>
          <a:p>
            <a:pPr marL="0" indent="0">
              <a:buNone/>
            </a:pPr>
            <a:r>
              <a:rPr lang="it-IT" dirty="0"/>
              <a:t>d) le forme e le modalità per la </a:t>
            </a:r>
            <a:r>
              <a:rPr lang="it-IT" b="1" dirty="0">
                <a:solidFill>
                  <a:srgbClr val="FF0000"/>
                </a:solidFill>
              </a:rPr>
              <a:t>trasparenza e la pubblicità </a:t>
            </a:r>
            <a:r>
              <a:rPr lang="it-IT" dirty="0"/>
              <a:t>delle decisioni e dei rendiconti delle attività svolte.</a:t>
            </a:r>
          </a:p>
          <a:p>
            <a:pPr marL="0" indent="0">
              <a:buNone/>
            </a:pPr>
            <a:endParaRPr lang="it-IT" dirty="0"/>
          </a:p>
        </p:txBody>
      </p:sp>
    </p:spTree>
    <p:extLst>
      <p:ext uri="{BB962C8B-B14F-4D97-AF65-F5344CB8AC3E}">
        <p14:creationId xmlns:p14="http://schemas.microsoft.com/office/powerpoint/2010/main" val="124544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 70-72 art 1 L 107/2015</a:t>
            </a:r>
            <a:endParaRPr lang="it-IT" b="1"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72. Al fine di razionalizzare gli adempimenti amministrativi a carico delle istituzioni scolastiche, l'i</a:t>
            </a:r>
            <a:r>
              <a:rPr lang="it-IT" b="1" dirty="0">
                <a:solidFill>
                  <a:srgbClr val="FF0000"/>
                </a:solidFill>
              </a:rPr>
              <a:t>struttoria</a:t>
            </a:r>
            <a:r>
              <a:rPr lang="it-IT" dirty="0"/>
              <a:t> sugli atti relativi a </a:t>
            </a:r>
            <a:endParaRPr lang="it-IT" dirty="0" smtClean="0"/>
          </a:p>
          <a:p>
            <a:pPr marL="0" indent="0">
              <a:buNone/>
            </a:pPr>
            <a:r>
              <a:rPr lang="it-IT" dirty="0" smtClean="0"/>
              <a:t>cessazioni </a:t>
            </a:r>
            <a:r>
              <a:rPr lang="it-IT" dirty="0"/>
              <a:t>dal servizio, </a:t>
            </a:r>
            <a:endParaRPr lang="it-IT" dirty="0" smtClean="0"/>
          </a:p>
          <a:p>
            <a:pPr marL="0" indent="0">
              <a:buNone/>
            </a:pPr>
            <a:r>
              <a:rPr lang="it-IT" dirty="0" smtClean="0"/>
              <a:t>pratiche </a:t>
            </a:r>
            <a:r>
              <a:rPr lang="it-IT" dirty="0"/>
              <a:t>in materia di contributi e pensioni</a:t>
            </a:r>
            <a:r>
              <a:rPr lang="it-IT" dirty="0" smtClean="0"/>
              <a:t>,</a:t>
            </a:r>
          </a:p>
          <a:p>
            <a:pPr marL="0" indent="0">
              <a:buNone/>
            </a:pPr>
            <a:r>
              <a:rPr lang="it-IT" dirty="0" smtClean="0"/>
              <a:t>progressioni </a:t>
            </a:r>
            <a:r>
              <a:rPr lang="it-IT" dirty="0"/>
              <a:t>e ricostruzioni di carriera, </a:t>
            </a:r>
            <a:endParaRPr lang="it-IT" dirty="0" smtClean="0"/>
          </a:p>
          <a:p>
            <a:pPr marL="0" indent="0">
              <a:buNone/>
            </a:pPr>
            <a:r>
              <a:rPr lang="it-IT" dirty="0" smtClean="0"/>
              <a:t>trattamento </a:t>
            </a:r>
            <a:r>
              <a:rPr lang="it-IT" dirty="0"/>
              <a:t>di fine rapporto del personale della scuola</a:t>
            </a:r>
            <a:r>
              <a:rPr lang="it-IT" dirty="0" smtClean="0"/>
              <a:t>,</a:t>
            </a:r>
          </a:p>
          <a:p>
            <a:pPr marL="0" indent="0">
              <a:buNone/>
            </a:pPr>
            <a:r>
              <a:rPr lang="it-IT" dirty="0" smtClean="0"/>
              <a:t>nonché sugli </a:t>
            </a:r>
            <a:r>
              <a:rPr lang="it-IT" dirty="0"/>
              <a:t>ulteriori atti non strettamente connessi alla gestione della singola istituzione scolastica, </a:t>
            </a:r>
            <a:endParaRPr lang="it-IT" dirty="0" smtClean="0"/>
          </a:p>
          <a:p>
            <a:pPr marL="0" indent="0">
              <a:buNone/>
            </a:pPr>
            <a:endParaRPr lang="it-IT" dirty="0"/>
          </a:p>
          <a:p>
            <a:pPr marL="0" indent="0">
              <a:buNone/>
            </a:pPr>
            <a:r>
              <a:rPr lang="it-IT" b="1" dirty="0" smtClean="0">
                <a:solidFill>
                  <a:srgbClr val="FF0000"/>
                </a:solidFill>
              </a:rPr>
              <a:t>può </a:t>
            </a:r>
            <a:r>
              <a:rPr lang="it-IT" dirty="0"/>
              <a:t>essere svolta dalla rete di scuole in base a specifici accordi.</a:t>
            </a:r>
          </a:p>
          <a:p>
            <a:pPr marL="0" indent="0">
              <a:buNone/>
            </a:pPr>
            <a:endParaRPr lang="it-IT" dirty="0"/>
          </a:p>
        </p:txBody>
      </p:sp>
    </p:spTree>
    <p:extLst>
      <p:ext uri="{BB962C8B-B14F-4D97-AF65-F5344CB8AC3E}">
        <p14:creationId xmlns:p14="http://schemas.microsoft.com/office/powerpoint/2010/main" val="1086462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 74 art 1 L 107/2015 </a:t>
            </a:r>
            <a:br>
              <a:rPr lang="it-IT" b="1" dirty="0" smtClean="0"/>
            </a:br>
            <a:r>
              <a:rPr lang="it-IT" sz="4000" b="1" dirty="0" smtClean="0">
                <a:solidFill>
                  <a:srgbClr val="FF0000"/>
                </a:solidFill>
              </a:rPr>
              <a:t>ambiti e reti: una nuova </a:t>
            </a:r>
            <a:r>
              <a:rPr lang="it-IT" sz="4000" b="1" i="1" dirty="0" err="1" smtClean="0">
                <a:solidFill>
                  <a:srgbClr val="FF0000"/>
                </a:solidFill>
              </a:rPr>
              <a:t>governance</a:t>
            </a:r>
            <a:r>
              <a:rPr lang="it-IT" sz="4000" b="1" i="1" dirty="0" smtClean="0">
                <a:solidFill>
                  <a:srgbClr val="FF0000"/>
                </a:solidFill>
              </a:rPr>
              <a:t> ?</a:t>
            </a:r>
            <a:r>
              <a:rPr lang="it-IT" sz="4000" b="1" dirty="0" smtClean="0">
                <a:solidFill>
                  <a:srgbClr val="FF0000"/>
                </a:solidFill>
              </a:rPr>
              <a:t> </a:t>
            </a:r>
            <a:endParaRPr lang="it-IT" sz="4000" b="1" dirty="0">
              <a:solidFill>
                <a:srgbClr val="FF0000"/>
              </a:solidFill>
            </a:endParaRPr>
          </a:p>
        </p:txBody>
      </p:sp>
      <p:sp>
        <p:nvSpPr>
          <p:cNvPr id="3" name="Segnaposto contenuto 2"/>
          <p:cNvSpPr>
            <a:spLocks noGrp="1"/>
          </p:cNvSpPr>
          <p:nvPr>
            <p:ph idx="1"/>
          </p:nvPr>
        </p:nvSpPr>
        <p:spPr/>
        <p:txBody>
          <a:bodyPr/>
          <a:lstStyle/>
          <a:p>
            <a:pPr marL="0" indent="0">
              <a:buNone/>
            </a:pPr>
            <a:r>
              <a:rPr lang="it-IT" sz="3600" dirty="0"/>
              <a:t>74. Gli </a:t>
            </a:r>
            <a:r>
              <a:rPr lang="it-IT" sz="3600" b="1" dirty="0">
                <a:solidFill>
                  <a:srgbClr val="FF0000"/>
                </a:solidFill>
              </a:rPr>
              <a:t>ambiti territoriali</a:t>
            </a:r>
            <a:r>
              <a:rPr lang="it-IT" sz="3600" b="1" dirty="0"/>
              <a:t> </a:t>
            </a:r>
            <a:r>
              <a:rPr lang="it-IT" sz="3600" dirty="0"/>
              <a:t>e le </a:t>
            </a:r>
            <a:r>
              <a:rPr lang="it-IT" sz="3600" b="1" dirty="0">
                <a:solidFill>
                  <a:srgbClr val="FF0000"/>
                </a:solidFill>
              </a:rPr>
              <a:t>reti</a:t>
            </a:r>
            <a:r>
              <a:rPr lang="it-IT" sz="3600" dirty="0"/>
              <a:t> sono definiti assicurando il rispetto dell'organico dell'autonomia e nell'ambito delle risorse finanziarie disponibili a legislazione vigente, senza nuovi o maggiori oneri a carico della finanza pubblica. </a:t>
            </a:r>
          </a:p>
          <a:p>
            <a:pPr marL="0" indent="0">
              <a:buNone/>
            </a:pPr>
            <a:endParaRPr lang="it-IT" dirty="0"/>
          </a:p>
        </p:txBody>
      </p:sp>
    </p:spTree>
    <p:extLst>
      <p:ext uri="{BB962C8B-B14F-4D97-AF65-F5344CB8AC3E}">
        <p14:creationId xmlns:p14="http://schemas.microsoft.com/office/powerpoint/2010/main" val="345423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DPR 275/1999/1</a:t>
            </a:r>
            <a:endParaRPr lang="it-IT" b="1"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1. Le istituzioni scolastiche </a:t>
            </a:r>
            <a:r>
              <a:rPr lang="it-IT" b="1" dirty="0">
                <a:solidFill>
                  <a:srgbClr val="FF0000"/>
                </a:solidFill>
              </a:rPr>
              <a:t>possono promuovere </a:t>
            </a:r>
            <a:r>
              <a:rPr lang="it-IT" dirty="0"/>
              <a:t>accordi di rete o aderire ad essi per il raggiungimento delle proprie finalità istituzionali.</a:t>
            </a:r>
          </a:p>
          <a:p>
            <a:pPr marL="0" indent="0">
              <a:buNone/>
            </a:pPr>
            <a:r>
              <a:rPr lang="it-IT" dirty="0"/>
              <a:t>2. L'accordo può avere a oggetto </a:t>
            </a:r>
            <a:r>
              <a:rPr lang="it-IT" b="1" dirty="0">
                <a:solidFill>
                  <a:srgbClr val="FF0000"/>
                </a:solidFill>
              </a:rPr>
              <a:t>attività didattiche, di ricerca, sperimentazione e sviluppo</a:t>
            </a:r>
            <a:r>
              <a:rPr lang="it-IT" dirty="0"/>
              <a:t>, di </a:t>
            </a:r>
            <a:r>
              <a:rPr lang="it-IT" b="1" dirty="0">
                <a:solidFill>
                  <a:srgbClr val="FF0000"/>
                </a:solidFill>
              </a:rPr>
              <a:t>formazione </a:t>
            </a:r>
            <a:r>
              <a:rPr lang="it-IT" dirty="0"/>
              <a:t>e aggiornamento; di </a:t>
            </a:r>
            <a:r>
              <a:rPr lang="it-IT" b="1" dirty="0">
                <a:solidFill>
                  <a:srgbClr val="FF0000"/>
                </a:solidFill>
              </a:rPr>
              <a:t>amministrazione e contabilità</a:t>
            </a:r>
            <a:r>
              <a:rPr lang="it-IT" dirty="0"/>
              <a:t>, ferma restando l'autonomia dei singoli bilanci; di </a:t>
            </a:r>
            <a:r>
              <a:rPr lang="it-IT" b="1" dirty="0">
                <a:solidFill>
                  <a:srgbClr val="FF0000"/>
                </a:solidFill>
              </a:rPr>
              <a:t>acquisto di beni e servizi</a:t>
            </a:r>
            <a:r>
              <a:rPr lang="it-IT" dirty="0"/>
              <a:t>, di </a:t>
            </a:r>
            <a:r>
              <a:rPr lang="it-IT" b="1" dirty="0">
                <a:solidFill>
                  <a:srgbClr val="FF0000"/>
                </a:solidFill>
              </a:rPr>
              <a:t>organizzazione e di altre attività coerenti con le finalità istituzionali</a:t>
            </a:r>
            <a:r>
              <a:rPr lang="it-IT" dirty="0"/>
              <a:t>; se l'accordo prevede attività didattiche o di ricerca, sperimentazione e sviluppo, di formazione e aggiornamento, è approvato, oltre che dal consiglio di circolo o di istituto, anche dal collegio dei docenti delle singole scuole interessate per la parte di propria competenza.</a:t>
            </a:r>
          </a:p>
          <a:p>
            <a:pPr marL="0" indent="0">
              <a:buNone/>
            </a:pPr>
            <a:endParaRPr lang="it-IT" dirty="0"/>
          </a:p>
        </p:txBody>
      </p:sp>
    </p:spTree>
    <p:extLst>
      <p:ext uri="{BB962C8B-B14F-4D97-AF65-F5344CB8AC3E}">
        <p14:creationId xmlns:p14="http://schemas.microsoft.com/office/powerpoint/2010/main" val="1521290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DPR 275/1999/2</a:t>
            </a:r>
            <a:endParaRPr lang="it-IT" b="1"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a:t>3. L'accordo può prevedere lo </a:t>
            </a:r>
            <a:r>
              <a:rPr lang="it-IT" b="1" dirty="0">
                <a:solidFill>
                  <a:srgbClr val="FF0000"/>
                </a:solidFill>
              </a:rPr>
              <a:t>scambio temporaneo di docenti</a:t>
            </a:r>
            <a:r>
              <a:rPr lang="it-IT" dirty="0"/>
              <a:t>, che liberamente vi consentono, fra le istituzioni che partecipano alla rete i cui docenti abbiano uno stato giuridico omogeneo. I docenti che accettano di essere impegnati in progetti che prevedono lo scambio rinunciano al trasferimento per la durata del loro impegno nei progetti stessi, con le modalità stabilite in sede di contrattazione collettiva.</a:t>
            </a:r>
          </a:p>
          <a:p>
            <a:pPr marL="0" indent="0">
              <a:buNone/>
            </a:pPr>
            <a:r>
              <a:rPr lang="it-IT" dirty="0"/>
              <a:t>4. L'accordo </a:t>
            </a:r>
            <a:r>
              <a:rPr lang="it-IT" b="1" dirty="0">
                <a:solidFill>
                  <a:srgbClr val="FF0000"/>
                </a:solidFill>
              </a:rPr>
              <a:t>individua l'organo responsabile</a:t>
            </a:r>
            <a:r>
              <a:rPr lang="it-IT" dirty="0"/>
              <a:t> della gestione delle risorse e del raggiungimento delle finalità del progetto, la </a:t>
            </a:r>
            <a:r>
              <a:rPr lang="it-IT" b="1" dirty="0">
                <a:solidFill>
                  <a:srgbClr val="FF0000"/>
                </a:solidFill>
              </a:rPr>
              <a:t>sua durata</a:t>
            </a:r>
            <a:r>
              <a:rPr lang="it-IT" dirty="0"/>
              <a:t>, le sue </a:t>
            </a:r>
            <a:r>
              <a:rPr lang="it-IT" b="1" dirty="0">
                <a:solidFill>
                  <a:srgbClr val="FF0000"/>
                </a:solidFill>
              </a:rPr>
              <a:t>competenze e i suoi poteri</a:t>
            </a:r>
            <a:r>
              <a:rPr lang="it-IT" dirty="0"/>
              <a:t>, nonché le </a:t>
            </a:r>
            <a:r>
              <a:rPr lang="it-IT" b="1" dirty="0">
                <a:solidFill>
                  <a:srgbClr val="FF0000"/>
                </a:solidFill>
              </a:rPr>
              <a:t>risorse </a:t>
            </a:r>
            <a:r>
              <a:rPr lang="it-IT" dirty="0"/>
              <a:t>professionali e finanziarie messe a disposizione della rete dalle singole istituzioni; l'accordo è depositato presso le segreterie delle scuole, ove gli interessati possono prenderne visione ed estrarne copia.</a:t>
            </a:r>
          </a:p>
          <a:p>
            <a:pPr marL="0" indent="0">
              <a:buNone/>
            </a:pPr>
            <a:r>
              <a:rPr lang="it-IT" dirty="0"/>
              <a:t>5. Gli accordi sono aperti all'adesione di tutte le istituzioni scolastiche che intendano parteciparvi e prevedono iniziative per favorire la partecipazione alla rete delle istituzioni scolastiche che presentano situazioni di difficoltà.</a:t>
            </a:r>
          </a:p>
          <a:p>
            <a:pPr marL="0" indent="0">
              <a:buNone/>
            </a:pPr>
            <a:endParaRPr lang="it-IT" dirty="0"/>
          </a:p>
        </p:txBody>
      </p:sp>
    </p:spTree>
    <p:extLst>
      <p:ext uri="{BB962C8B-B14F-4D97-AF65-F5344CB8AC3E}">
        <p14:creationId xmlns:p14="http://schemas.microsoft.com/office/powerpoint/2010/main" val="398775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DPR 275/1999/3</a:t>
            </a:r>
            <a:endParaRPr lang="it-IT" b="1"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a:t>6. Nell'ambito delle reti di scuole, possono essere istituiti </a:t>
            </a:r>
            <a:r>
              <a:rPr lang="it-IT" b="1" dirty="0">
                <a:solidFill>
                  <a:srgbClr val="FF0000"/>
                </a:solidFill>
              </a:rPr>
              <a:t>laboratori</a:t>
            </a:r>
            <a:r>
              <a:rPr lang="it-IT" dirty="0"/>
              <a:t> finalizzati tra l'altro a:</a:t>
            </a:r>
          </a:p>
          <a:p>
            <a:pPr marL="0" indent="0">
              <a:buNone/>
            </a:pPr>
            <a:r>
              <a:rPr lang="it-IT" i="1" dirty="0"/>
              <a:t>a</a:t>
            </a:r>
            <a:r>
              <a:rPr lang="it-IT" dirty="0"/>
              <a:t>) la ricerca didattica e la sperimentazione;</a:t>
            </a:r>
          </a:p>
          <a:p>
            <a:pPr marL="0" indent="0">
              <a:buNone/>
            </a:pPr>
            <a:r>
              <a:rPr lang="it-IT" i="1" dirty="0"/>
              <a:t>b</a:t>
            </a:r>
            <a:r>
              <a:rPr lang="it-IT" dirty="0"/>
              <a:t>) la documentazione, secondo procedure definite a livello nazionale per la più ampia circolazione, anche attraverso rete telematica, di ricerche, esperienze, documenti e informazioni;</a:t>
            </a:r>
          </a:p>
          <a:p>
            <a:pPr marL="0" indent="0">
              <a:buNone/>
            </a:pPr>
            <a:r>
              <a:rPr lang="it-IT" i="1" dirty="0"/>
              <a:t>c</a:t>
            </a:r>
            <a:r>
              <a:rPr lang="it-IT" dirty="0"/>
              <a:t>) la formazione in servizio del personale scolastico;</a:t>
            </a:r>
          </a:p>
          <a:p>
            <a:pPr marL="0" indent="0">
              <a:buNone/>
            </a:pPr>
            <a:r>
              <a:rPr lang="it-IT" i="1" dirty="0"/>
              <a:t>d</a:t>
            </a:r>
            <a:r>
              <a:rPr lang="it-IT" dirty="0"/>
              <a:t>) l'orientamento scolastico e professionale.</a:t>
            </a:r>
          </a:p>
          <a:p>
            <a:pPr marL="0" indent="0">
              <a:buNone/>
            </a:pPr>
            <a:r>
              <a:rPr lang="it-IT" dirty="0"/>
              <a:t>7. Quando sono istituite reti di scuole, </a:t>
            </a:r>
            <a:r>
              <a:rPr lang="it-IT" b="1" dirty="0">
                <a:solidFill>
                  <a:srgbClr val="FF0000"/>
                </a:solidFill>
              </a:rPr>
              <a:t>gli organici funzionali di istituto </a:t>
            </a:r>
            <a:r>
              <a:rPr lang="it-IT" dirty="0">
                <a:solidFill>
                  <a:srgbClr val="000000"/>
                </a:solidFill>
              </a:rPr>
              <a:t>possono essere definiti in modo da consentire l'affidamento a personale dotato di specifiche esperienze e competenze di compiti organizzativi e di raccordo </a:t>
            </a:r>
            <a:r>
              <a:rPr lang="it-IT" dirty="0" err="1">
                <a:solidFill>
                  <a:srgbClr val="000000"/>
                </a:solidFill>
              </a:rPr>
              <a:t>interistituzionale</a:t>
            </a:r>
            <a:r>
              <a:rPr lang="it-IT" dirty="0">
                <a:solidFill>
                  <a:srgbClr val="000000"/>
                </a:solidFill>
              </a:rPr>
              <a:t> e di gestione dei laboratori di cui al comma 6.</a:t>
            </a:r>
          </a:p>
          <a:p>
            <a:pPr marL="0" indent="0">
              <a:buNone/>
            </a:pPr>
            <a:endParaRPr lang="it-IT" dirty="0"/>
          </a:p>
        </p:txBody>
      </p:sp>
    </p:spTree>
    <p:extLst>
      <p:ext uri="{BB962C8B-B14F-4D97-AF65-F5344CB8AC3E}">
        <p14:creationId xmlns:p14="http://schemas.microsoft.com/office/powerpoint/2010/main" val="1142257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Reti ex L 107 e reti ex DPR 275/99</a:t>
            </a:r>
            <a:br>
              <a:rPr lang="it-IT" b="1" dirty="0" smtClean="0"/>
            </a:br>
            <a:r>
              <a:rPr lang="it-IT" b="1" dirty="0" smtClean="0"/>
              <a:t>elementi comuni (l’</a:t>
            </a:r>
            <a:r>
              <a:rPr lang="it-IT" b="1" i="1" dirty="0" err="1" smtClean="0"/>
              <a:t>ubi</a:t>
            </a:r>
            <a:r>
              <a:rPr lang="it-IT" b="1" i="1" dirty="0" smtClean="0"/>
              <a:t> </a:t>
            </a:r>
            <a:r>
              <a:rPr lang="it-IT" b="1" i="1" dirty="0" err="1" smtClean="0"/>
              <a:t>consistam</a:t>
            </a:r>
            <a:r>
              <a:rPr lang="it-IT" b="1" dirty="0" smtClean="0"/>
              <a:t>)</a:t>
            </a:r>
            <a:endParaRPr lang="it-IT" b="1" dirty="0"/>
          </a:p>
        </p:txBody>
      </p:sp>
      <p:sp>
        <p:nvSpPr>
          <p:cNvPr id="3" name="Segnaposto contenuto 2"/>
          <p:cNvSpPr>
            <a:spLocks noGrp="1"/>
          </p:cNvSpPr>
          <p:nvPr>
            <p:ph idx="1"/>
          </p:nvPr>
        </p:nvSpPr>
        <p:spPr/>
        <p:txBody>
          <a:bodyPr>
            <a:normAutofit lnSpcReduction="10000"/>
          </a:bodyPr>
          <a:lstStyle/>
          <a:p>
            <a:pPr>
              <a:buNone/>
            </a:pPr>
            <a:r>
              <a:rPr lang="it-IT" b="1" dirty="0" smtClean="0"/>
              <a:t>La rete è il risultato di un </a:t>
            </a:r>
            <a:r>
              <a:rPr lang="it-IT" b="1" dirty="0" smtClean="0">
                <a:solidFill>
                  <a:srgbClr val="FF0000"/>
                </a:solidFill>
              </a:rPr>
              <a:t>contratto </a:t>
            </a:r>
            <a:r>
              <a:rPr lang="it-IT" b="1" dirty="0" smtClean="0"/>
              <a:t>tra istituzioni scolastiche: l’accordo di rete (co 70 e co 71)</a:t>
            </a:r>
          </a:p>
          <a:p>
            <a:pPr>
              <a:buNone/>
            </a:pPr>
            <a:r>
              <a:rPr lang="it-IT" b="1" dirty="0" smtClean="0"/>
              <a:t>E’ una </a:t>
            </a:r>
            <a:r>
              <a:rPr lang="it-IT" b="1" dirty="0" smtClean="0">
                <a:solidFill>
                  <a:srgbClr val="FF0000"/>
                </a:solidFill>
              </a:rPr>
              <a:t>convenzione di collaborazione </a:t>
            </a:r>
            <a:r>
              <a:rPr lang="it-IT" b="1" dirty="0" smtClean="0"/>
              <a:t>tra enti pubblici rientrante nella previsione dell’art. 15 L. n. 241/1990:</a:t>
            </a:r>
          </a:p>
          <a:p>
            <a:r>
              <a:rPr lang="it-IT" b="1" dirty="0" smtClean="0"/>
              <a:t>Disciplina in comune di attività di interesse comune</a:t>
            </a:r>
          </a:p>
          <a:p>
            <a:r>
              <a:rPr lang="it-IT" b="1" dirty="0" smtClean="0"/>
              <a:t>Forma scritta</a:t>
            </a:r>
            <a:endParaRPr lang="it-IT" b="1" dirty="0"/>
          </a:p>
          <a:p>
            <a:r>
              <a:rPr lang="it-IT" b="1" dirty="0" smtClean="0"/>
              <a:t>Firma digitale</a:t>
            </a:r>
            <a:endParaRPr lang="it-IT" b="1" dirty="0"/>
          </a:p>
          <a:p>
            <a:r>
              <a:rPr lang="it-IT" b="1" dirty="0" smtClean="0"/>
              <a:t>Giurisdizione del GA</a:t>
            </a:r>
            <a:endParaRPr lang="it-IT"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Reti ex L 107 e reti ex DPR 275/99</a:t>
            </a:r>
            <a:br>
              <a:rPr lang="it-IT" b="1" dirty="0"/>
            </a:br>
            <a:r>
              <a:rPr lang="it-IT" b="1" dirty="0"/>
              <a:t>elementi comuni (l’</a:t>
            </a:r>
            <a:r>
              <a:rPr lang="it-IT" b="1" i="1" dirty="0" err="1"/>
              <a:t>ubi</a:t>
            </a:r>
            <a:r>
              <a:rPr lang="it-IT" b="1" i="1" dirty="0"/>
              <a:t> </a:t>
            </a:r>
            <a:r>
              <a:rPr lang="it-IT" b="1" i="1" dirty="0" err="1"/>
              <a:t>consistam</a:t>
            </a:r>
            <a:r>
              <a:rPr lang="it-IT" b="1" dirty="0"/>
              <a:t>)</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b="1" dirty="0" smtClean="0">
                <a:solidFill>
                  <a:srgbClr val="FF0000"/>
                </a:solidFill>
              </a:rPr>
              <a:t>La rete </a:t>
            </a:r>
            <a:r>
              <a:rPr lang="it-IT" b="1" u="sng" dirty="0" smtClean="0">
                <a:solidFill>
                  <a:srgbClr val="FF0000"/>
                </a:solidFill>
              </a:rPr>
              <a:t>non</a:t>
            </a:r>
            <a:r>
              <a:rPr lang="it-IT" b="1" dirty="0" smtClean="0">
                <a:solidFill>
                  <a:srgbClr val="FF0000"/>
                </a:solidFill>
              </a:rPr>
              <a:t> crea un ente nuovo</a:t>
            </a:r>
            <a:r>
              <a:rPr lang="it-IT" dirty="0" smtClean="0"/>
              <a:t>: in nessuno dei due casi si può affermare che attraverso l’accordo rete si crea un ente nuovo</a:t>
            </a:r>
          </a:p>
          <a:p>
            <a:pPr marL="0" indent="0">
              <a:buNone/>
            </a:pPr>
            <a:endParaRPr lang="it-IT" dirty="0" smtClean="0"/>
          </a:p>
          <a:p>
            <a:pPr marL="0" indent="0">
              <a:buNone/>
            </a:pPr>
            <a:r>
              <a:rPr lang="it-IT" b="1" dirty="0" smtClean="0">
                <a:solidFill>
                  <a:srgbClr val="FF0000"/>
                </a:solidFill>
              </a:rPr>
              <a:t>Non ci sono organi comuni</a:t>
            </a:r>
            <a:r>
              <a:rPr lang="it-IT" dirty="0" smtClean="0"/>
              <a:t>: non essendovi un ente, l’accordo di rete non può creare organi</a:t>
            </a:r>
          </a:p>
          <a:p>
            <a:pPr marL="0" indent="0">
              <a:buNone/>
            </a:pPr>
            <a:endParaRPr lang="it-IT" dirty="0" smtClean="0"/>
          </a:p>
          <a:p>
            <a:pPr marL="0" indent="0">
              <a:buNone/>
            </a:pPr>
            <a:r>
              <a:rPr lang="it-IT" dirty="0" smtClean="0"/>
              <a:t>L’accordo può individuare </a:t>
            </a:r>
            <a:r>
              <a:rPr lang="it-IT" b="1" dirty="0" smtClean="0">
                <a:solidFill>
                  <a:srgbClr val="FF0000"/>
                </a:solidFill>
              </a:rPr>
              <a:t>strumenti per facilitare decisioni unanimi </a:t>
            </a:r>
            <a:r>
              <a:rPr lang="it-IT" dirty="0" smtClean="0"/>
              <a:t>(conferenza di servizi </a:t>
            </a:r>
            <a:r>
              <a:rPr lang="it-IT" i="1" dirty="0" smtClean="0"/>
              <a:t>ex </a:t>
            </a:r>
            <a:r>
              <a:rPr lang="it-IT" dirty="0" smtClean="0"/>
              <a:t>art 14 L. </a:t>
            </a:r>
            <a:r>
              <a:rPr lang="it-IT" dirty="0" err="1" smtClean="0"/>
              <a:t>n</a:t>
            </a:r>
            <a:r>
              <a:rPr lang="it-IT" dirty="0" smtClean="0"/>
              <a:t> 241/1990 </a:t>
            </a:r>
            <a:r>
              <a:rPr lang="it-IT" dirty="0" err="1" smtClean="0"/>
              <a:t>smi</a:t>
            </a:r>
            <a:r>
              <a:rPr lang="it-IT" dirty="0" smtClean="0"/>
              <a:t> – fra le tante, </a:t>
            </a:r>
            <a:r>
              <a:rPr lang="it-IT" dirty="0" err="1" smtClean="0"/>
              <a:t>Cons</a:t>
            </a:r>
            <a:r>
              <a:rPr lang="it-IT" dirty="0"/>
              <a:t>. Stato Sez. IV, 09-02-2016, n. </a:t>
            </a:r>
            <a:r>
              <a:rPr lang="it-IT" dirty="0" smtClean="0"/>
              <a:t>513)</a:t>
            </a:r>
            <a:endParaRPr lang="it-IT" b="1" dirty="0" smtClean="0"/>
          </a:p>
          <a:p>
            <a:pPr marL="0" indent="0">
              <a:buNone/>
            </a:pPr>
            <a:endParaRPr lang="it-IT" dirty="0"/>
          </a:p>
        </p:txBody>
      </p:sp>
    </p:spTree>
    <p:extLst>
      <p:ext uri="{BB962C8B-B14F-4D97-AF65-F5344CB8AC3E}">
        <p14:creationId xmlns:p14="http://schemas.microsoft.com/office/powerpoint/2010/main" val="3962319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Reti ex L 107 e reti ex DPR 275/99</a:t>
            </a:r>
            <a:br>
              <a:rPr lang="it-IT" b="1" dirty="0" smtClean="0"/>
            </a:br>
            <a:r>
              <a:rPr lang="it-IT" b="1" dirty="0" smtClean="0"/>
              <a:t>differenze: </a:t>
            </a:r>
            <a:r>
              <a:rPr lang="it-IT" b="1" dirty="0" smtClean="0">
                <a:solidFill>
                  <a:srgbClr val="FF0000"/>
                </a:solidFill>
              </a:rPr>
              <a:t>tre tipi di reti </a:t>
            </a:r>
            <a:r>
              <a:rPr lang="it-IT" sz="1800" b="1" dirty="0" smtClean="0">
                <a:solidFill>
                  <a:srgbClr val="FF0000"/>
                </a:solidFill>
              </a:rPr>
              <a:t>(sulla base delle finalità)</a:t>
            </a:r>
            <a:endParaRPr lang="it-IT" sz="1800" b="1" dirty="0">
              <a:solidFill>
                <a:srgbClr val="FF0000"/>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093345406"/>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 107/2015….</a:t>
            </a:r>
            <a:br>
              <a:rPr lang="it-IT" b="1" dirty="0" smtClean="0"/>
            </a:br>
            <a:endParaRPr lang="it-IT" sz="2700" b="1" dirty="0"/>
          </a:p>
        </p:txBody>
      </p:sp>
      <p:sp>
        <p:nvSpPr>
          <p:cNvPr id="3" name="Segnaposto contenuto 2"/>
          <p:cNvSpPr>
            <a:spLocks noGrp="1"/>
          </p:cNvSpPr>
          <p:nvPr>
            <p:ph idx="1"/>
          </p:nvPr>
        </p:nvSpPr>
        <p:spPr/>
        <p:txBody>
          <a:bodyPr>
            <a:noAutofit/>
          </a:bodyPr>
          <a:lstStyle/>
          <a:p>
            <a:pPr marL="0" indent="0">
              <a:buNone/>
            </a:pPr>
            <a:r>
              <a:rPr lang="it-IT" sz="3200" dirty="0" smtClean="0"/>
              <a:t>….</a:t>
            </a:r>
            <a:r>
              <a:rPr lang="it-IT" sz="4400" dirty="0" smtClean="0"/>
              <a:t>introduce l’</a:t>
            </a:r>
            <a:r>
              <a:rPr lang="it-IT" sz="4400" b="1" dirty="0" smtClean="0">
                <a:solidFill>
                  <a:srgbClr val="FF0000"/>
                </a:solidFill>
              </a:rPr>
              <a:t>ambito</a:t>
            </a:r>
            <a:r>
              <a:rPr lang="it-IT" sz="4400" dirty="0" smtClean="0"/>
              <a:t> come referente territoriale nell’organizzazione scolastica a vari fini giuridici</a:t>
            </a:r>
          </a:p>
          <a:p>
            <a:pPr marL="0" indent="0">
              <a:buNone/>
            </a:pPr>
            <a:endParaRPr lang="it-IT" sz="4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2272" y="472804"/>
            <a:ext cx="8334528" cy="1779975"/>
          </a:xfrm>
        </p:spPr>
        <p:txBody>
          <a:bodyPr>
            <a:normAutofit fontScale="90000"/>
          </a:bodyPr>
          <a:lstStyle/>
          <a:p>
            <a:r>
              <a:rPr lang="it-IT" b="1" dirty="0" smtClean="0"/>
              <a:t/>
            </a:r>
            <a:br>
              <a:rPr lang="it-IT" b="1" dirty="0" smtClean="0"/>
            </a:br>
            <a:r>
              <a:rPr lang="it-IT" b="1" dirty="0"/>
              <a:t/>
            </a:r>
            <a:br>
              <a:rPr lang="it-IT" b="1" dirty="0"/>
            </a:br>
            <a:r>
              <a:rPr lang="it-IT" b="1" dirty="0" smtClean="0"/>
              <a:t/>
            </a:r>
            <a:br>
              <a:rPr lang="it-IT" b="1" dirty="0" smtClean="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err="1" smtClean="0"/>
              <a:t>ù</a:t>
            </a: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Reti di ambito (il </a:t>
            </a:r>
            <a:r>
              <a:rPr lang="it-IT" b="1" i="1" dirty="0" smtClean="0"/>
              <a:t>quid novi</a:t>
            </a:r>
            <a:r>
              <a:rPr lang="it-IT" b="1" dirty="0" smtClean="0"/>
              <a:t>): </a:t>
            </a:r>
            <a:br>
              <a:rPr lang="it-IT" b="1" dirty="0" smtClean="0"/>
            </a:br>
            <a:r>
              <a:rPr lang="it-IT" b="1" dirty="0" smtClean="0"/>
              <a:t>una </a:t>
            </a:r>
            <a:r>
              <a:rPr lang="it-IT" b="1" dirty="0" smtClean="0">
                <a:solidFill>
                  <a:srgbClr val="FF0000"/>
                </a:solidFill>
              </a:rPr>
              <a:t>cornice </a:t>
            </a:r>
            <a:r>
              <a:rPr lang="it-IT" b="1" dirty="0" smtClean="0"/>
              <a:t/>
            </a:r>
            <a:br>
              <a:rPr lang="it-IT" b="1" dirty="0" smtClean="0"/>
            </a:br>
            <a:endParaRPr lang="it-IT" b="1" i="1" dirty="0"/>
          </a:p>
        </p:txBody>
      </p:sp>
      <p:sp>
        <p:nvSpPr>
          <p:cNvPr id="3" name="Segnaposto contenuto 2"/>
          <p:cNvSpPr>
            <a:spLocks noGrp="1"/>
          </p:cNvSpPr>
          <p:nvPr>
            <p:ph idx="1"/>
          </p:nvPr>
        </p:nvSpPr>
        <p:spPr>
          <a:xfrm>
            <a:off x="352272" y="1817057"/>
            <a:ext cx="8334528" cy="4507543"/>
          </a:xfrm>
        </p:spPr>
        <p:txBody>
          <a:bodyPr>
            <a:normAutofit fontScale="92500" lnSpcReduction="10000"/>
          </a:bodyPr>
          <a:lstStyle/>
          <a:p>
            <a:pPr>
              <a:buNone/>
            </a:pPr>
            <a:r>
              <a:rPr lang="it-IT" b="1" dirty="0" smtClean="0">
                <a:solidFill>
                  <a:srgbClr val="FF0000"/>
                </a:solidFill>
              </a:rPr>
              <a:t>Rete di ambito e USR: </a:t>
            </a:r>
            <a:r>
              <a:rPr lang="it-IT" b="1" dirty="0" smtClean="0">
                <a:solidFill>
                  <a:schemeClr val="accent3"/>
                </a:solidFill>
              </a:rPr>
              <a:t>rappresentanza</a:t>
            </a:r>
          </a:p>
          <a:p>
            <a:pPr>
              <a:buNone/>
            </a:pPr>
            <a:r>
              <a:rPr lang="it-IT" dirty="0" smtClean="0"/>
              <a:t>La rete di ambito è uno strumento organizzativo per </a:t>
            </a:r>
            <a:r>
              <a:rPr lang="it-IT" b="1" dirty="0" smtClean="0">
                <a:solidFill>
                  <a:srgbClr val="FF0000"/>
                </a:solidFill>
              </a:rPr>
              <a:t>facilitare la comunicazione </a:t>
            </a:r>
            <a:r>
              <a:rPr lang="it-IT" dirty="0" smtClean="0"/>
              <a:t>tra scuole e USR e sue articolazioni interne  e viceversa sulle tematiche della legge 107/2015 e altre tematiche di interesse dell’ambito di riferimento: </a:t>
            </a:r>
          </a:p>
          <a:p>
            <a:pPr>
              <a:buNone/>
            </a:pPr>
            <a:r>
              <a:rPr lang="it-IT" b="1" dirty="0" smtClean="0">
                <a:solidFill>
                  <a:srgbClr val="FF0000"/>
                </a:solidFill>
              </a:rPr>
              <a:t>Rete di ambito e scuole dell’ambito: </a:t>
            </a:r>
            <a:r>
              <a:rPr lang="it-IT" b="1" dirty="0" smtClean="0">
                <a:solidFill>
                  <a:srgbClr val="0BD0D9"/>
                </a:solidFill>
              </a:rPr>
              <a:t>“facilitatore”</a:t>
            </a:r>
          </a:p>
          <a:p>
            <a:pPr>
              <a:buNone/>
            </a:pPr>
            <a:r>
              <a:rPr lang="it-IT" dirty="0" smtClean="0"/>
              <a:t>La rete di ambito serve:</a:t>
            </a:r>
            <a:endParaRPr lang="it-IT" dirty="0"/>
          </a:p>
          <a:p>
            <a:pPr marL="361950" indent="-361950">
              <a:buNone/>
              <a:tabLst>
                <a:tab pos="361950" algn="l"/>
              </a:tabLst>
            </a:pPr>
            <a:r>
              <a:rPr lang="it-IT" dirty="0" smtClean="0"/>
              <a:t>1) 	per canalizzare la propria voce verso USR e AT</a:t>
            </a:r>
          </a:p>
          <a:p>
            <a:pPr marL="361950" indent="-361950">
              <a:buNone/>
              <a:tabLst>
                <a:tab pos="361950" algn="l"/>
              </a:tabLst>
            </a:pPr>
            <a:r>
              <a:rPr lang="it-IT" dirty="0" smtClean="0"/>
              <a:t>2) quale incubatore per una progettualità condivisa che </a:t>
            </a:r>
            <a:r>
              <a:rPr lang="it-IT" b="1" dirty="0" smtClean="0">
                <a:solidFill>
                  <a:srgbClr val="FF0000"/>
                </a:solidFill>
              </a:rPr>
              <a:t>può </a:t>
            </a:r>
            <a:r>
              <a:rPr lang="it-IT" dirty="0" smtClean="0">
                <a:solidFill>
                  <a:srgbClr val="000000"/>
                </a:solidFill>
              </a:rPr>
              <a:t>dare luogo alla realizzazione di </a:t>
            </a:r>
            <a:r>
              <a:rPr lang="it-IT" dirty="0" smtClean="0"/>
              <a:t>attività in comune attraverso la creazione di reti di </a:t>
            </a:r>
            <a:r>
              <a:rPr lang="it-IT" dirty="0"/>
              <a:t>scopo (reti “didattiche”; reti “amministrative”)</a:t>
            </a:r>
            <a:endParaRPr lang="it-IT" dirty="0" smtClean="0"/>
          </a:p>
          <a:p>
            <a:pPr>
              <a:buNone/>
            </a:pPr>
            <a:endParaRPr lang="it-IT"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7"/>
            <a:ext cx="8229600" cy="1316925"/>
          </a:xfrm>
        </p:spPr>
        <p:txBody>
          <a:bodyPr>
            <a:normAutofit fontScale="90000"/>
          </a:bodyPr>
          <a:lstStyle/>
          <a:p>
            <a:r>
              <a:rPr lang="it-IT" b="1" dirty="0" smtClean="0"/>
              <a:t>Reti di ambito (il </a:t>
            </a:r>
            <a:r>
              <a:rPr lang="it-IT" b="1" i="1" dirty="0" smtClean="0"/>
              <a:t>quid novi</a:t>
            </a:r>
            <a:r>
              <a:rPr lang="it-IT" b="1" dirty="0" smtClean="0"/>
              <a:t>)</a:t>
            </a:r>
            <a:br>
              <a:rPr lang="it-IT" b="1" dirty="0" smtClean="0"/>
            </a:br>
            <a:endParaRPr lang="it-IT" b="1" i="1" dirty="0"/>
          </a:p>
        </p:txBody>
      </p:sp>
      <p:sp>
        <p:nvSpPr>
          <p:cNvPr id="3" name="Segnaposto contenuto 2"/>
          <p:cNvSpPr>
            <a:spLocks noGrp="1"/>
          </p:cNvSpPr>
          <p:nvPr>
            <p:ph idx="1"/>
          </p:nvPr>
        </p:nvSpPr>
        <p:spPr>
          <a:xfrm>
            <a:off x="352272" y="1715079"/>
            <a:ext cx="8334528" cy="4609521"/>
          </a:xfrm>
        </p:spPr>
        <p:txBody>
          <a:bodyPr/>
          <a:lstStyle/>
          <a:p>
            <a:pPr>
              <a:buNone/>
            </a:pPr>
            <a:r>
              <a:rPr lang="it-IT" dirty="0" smtClean="0"/>
              <a:t>La rete di ambito ha </a:t>
            </a:r>
            <a:r>
              <a:rPr lang="it-IT" dirty="0"/>
              <a:t>l</a:t>
            </a:r>
            <a:r>
              <a:rPr lang="it-IT" dirty="0" smtClean="0"/>
              <a:t>a valenza organizzativa di un </a:t>
            </a:r>
            <a:r>
              <a:rPr lang="it-IT" i="1" dirty="0" err="1" smtClean="0"/>
              <a:t>framework</a:t>
            </a:r>
            <a:r>
              <a:rPr lang="it-IT" dirty="0" smtClean="0"/>
              <a:t> e non incide sull’autonomia didattica</a:t>
            </a:r>
          </a:p>
          <a:p>
            <a:pPr>
              <a:buNone/>
            </a:pPr>
            <a:endParaRPr lang="it-IT" b="1" dirty="0" smtClean="0">
              <a:solidFill>
                <a:srgbClr val="FF0000"/>
              </a:solidFill>
            </a:endParaRPr>
          </a:p>
          <a:p>
            <a:pPr>
              <a:buNone/>
            </a:pPr>
            <a:r>
              <a:rPr lang="it-IT" b="1" dirty="0" smtClean="0">
                <a:solidFill>
                  <a:srgbClr val="FF0000"/>
                </a:solidFill>
              </a:rPr>
              <a:t>Non confondere l’autonomia con l’organizzazione amministrativa</a:t>
            </a:r>
          </a:p>
          <a:p>
            <a:pPr>
              <a:buNone/>
            </a:pPr>
            <a:endParaRPr lang="it-IT" b="1" dirty="0">
              <a:solidFill>
                <a:srgbClr val="FF0000"/>
              </a:solidFill>
            </a:endParaRPr>
          </a:p>
          <a:p>
            <a:pPr>
              <a:buNone/>
            </a:pPr>
            <a:r>
              <a:rPr lang="it-IT" b="1" dirty="0" smtClean="0">
                <a:solidFill>
                  <a:srgbClr val="FF0000"/>
                </a:solidFill>
              </a:rPr>
              <a:t>Rafforza le scuole, non le indebolisce</a:t>
            </a:r>
          </a:p>
          <a:p>
            <a:pPr>
              <a:buNone/>
            </a:pPr>
            <a:endParaRPr lang="it-IT" dirty="0" smtClean="0"/>
          </a:p>
        </p:txBody>
      </p:sp>
    </p:spTree>
    <p:extLst>
      <p:ext uri="{BB962C8B-B14F-4D97-AF65-F5344CB8AC3E}">
        <p14:creationId xmlns:p14="http://schemas.microsoft.com/office/powerpoint/2010/main" val="2239619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endParaRPr lang="it-IT" b="1" dirty="0" smtClean="0">
              <a:solidFill>
                <a:schemeClr val="tx2">
                  <a:lumMod val="40000"/>
                  <a:lumOff val="60000"/>
                </a:schemeClr>
              </a:solidFill>
            </a:endParaRPr>
          </a:p>
          <a:p>
            <a:pPr marL="0" indent="0" algn="ctr">
              <a:buNone/>
            </a:pPr>
            <a:r>
              <a:rPr lang="it-IT" sz="2800" b="1" dirty="0" err="1" smtClean="0">
                <a:solidFill>
                  <a:schemeClr val="tx2">
                    <a:lumMod val="40000"/>
                    <a:lumOff val="60000"/>
                  </a:schemeClr>
                </a:solidFill>
              </a:rPr>
              <a:t>disclaimer</a:t>
            </a:r>
            <a:endParaRPr lang="it-IT" sz="2800" b="1" dirty="0" smtClean="0">
              <a:solidFill>
                <a:schemeClr val="tx2">
                  <a:lumMod val="40000"/>
                  <a:lumOff val="60000"/>
                </a:schemeClr>
              </a:solidFill>
            </a:endParaRPr>
          </a:p>
          <a:p>
            <a:pPr marL="0" indent="0" algn="ctr">
              <a:buNone/>
            </a:pPr>
            <a:endParaRPr lang="it-IT" sz="1400" dirty="0"/>
          </a:p>
          <a:p>
            <a:pPr marL="0" indent="0" algn="ctr">
              <a:buNone/>
            </a:pPr>
            <a:r>
              <a:rPr lang="it-IT" b="1" dirty="0" smtClean="0">
                <a:solidFill>
                  <a:srgbClr val="FF0000"/>
                </a:solidFill>
              </a:rPr>
              <a:t>Le diapositive che precedono </a:t>
            </a:r>
          </a:p>
          <a:p>
            <a:pPr marL="0" indent="0" algn="ctr">
              <a:buNone/>
            </a:pPr>
            <a:r>
              <a:rPr lang="it-IT" b="1" dirty="0" smtClean="0">
                <a:solidFill>
                  <a:srgbClr val="FF0000"/>
                </a:solidFill>
              </a:rPr>
              <a:t>sono state realizzate per questo intervento formativo, </a:t>
            </a:r>
          </a:p>
          <a:p>
            <a:pPr marL="0" indent="0" algn="ctr">
              <a:buNone/>
            </a:pPr>
            <a:r>
              <a:rPr lang="it-IT" b="1" dirty="0" smtClean="0">
                <a:solidFill>
                  <a:srgbClr val="FF0000"/>
                </a:solidFill>
              </a:rPr>
              <a:t>non sono esaustive della materia e</a:t>
            </a:r>
          </a:p>
          <a:p>
            <a:pPr marL="0" indent="0" algn="ctr">
              <a:buNone/>
            </a:pPr>
            <a:r>
              <a:rPr lang="it-IT" b="1" dirty="0" smtClean="0">
                <a:solidFill>
                  <a:srgbClr val="FF0000"/>
                </a:solidFill>
              </a:rPr>
              <a:t>non impegnano la mia Amministrazione di appartenenza</a:t>
            </a:r>
            <a:endParaRPr lang="it-IT" b="1" dirty="0">
              <a:solidFill>
                <a:srgbClr val="FF0000"/>
              </a:solidFill>
            </a:endParaRPr>
          </a:p>
        </p:txBody>
      </p:sp>
    </p:spTree>
    <p:extLst>
      <p:ext uri="{BB962C8B-B14F-4D97-AF65-F5344CB8AC3E}">
        <p14:creationId xmlns:p14="http://schemas.microsoft.com/office/powerpoint/2010/main" val="56912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 107/2015: </a:t>
            </a:r>
            <a:r>
              <a:rPr lang="it-IT" b="1" dirty="0" smtClean="0">
                <a:solidFill>
                  <a:srgbClr val="FF0000"/>
                </a:solidFill>
              </a:rPr>
              <a:t>ambiti e organico</a:t>
            </a:r>
            <a:br>
              <a:rPr lang="it-IT" b="1" dirty="0" smtClean="0">
                <a:solidFill>
                  <a:srgbClr val="FF0000"/>
                </a:solidFill>
              </a:rPr>
            </a:br>
            <a:endParaRPr lang="it-IT" sz="2700" b="1" dirty="0">
              <a:solidFill>
                <a:srgbClr val="FF0000"/>
              </a:solidFill>
            </a:endParaRPr>
          </a:p>
        </p:txBody>
      </p:sp>
      <p:sp>
        <p:nvSpPr>
          <p:cNvPr id="3" name="Segnaposto contenuto 2"/>
          <p:cNvSpPr>
            <a:spLocks noGrp="1"/>
          </p:cNvSpPr>
          <p:nvPr>
            <p:ph idx="1"/>
          </p:nvPr>
        </p:nvSpPr>
        <p:spPr/>
        <p:txBody>
          <a:bodyPr>
            <a:noAutofit/>
          </a:bodyPr>
          <a:lstStyle/>
          <a:p>
            <a:pPr marL="0" indent="0">
              <a:buNone/>
            </a:pPr>
            <a:r>
              <a:rPr lang="it-IT" sz="3200" dirty="0"/>
              <a:t>l’art. 1, comma 66, </a:t>
            </a:r>
            <a:r>
              <a:rPr lang="it-IT" sz="3200" dirty="0" smtClean="0"/>
              <a:t>prevede </a:t>
            </a:r>
            <a:r>
              <a:rPr lang="it-IT" sz="3200" dirty="0"/>
              <a:t>che, a decorrere </a:t>
            </a:r>
            <a:r>
              <a:rPr lang="it-IT" sz="3200" dirty="0" err="1"/>
              <a:t>dall’a.s.</a:t>
            </a:r>
            <a:r>
              <a:rPr lang="it-IT" sz="3200" dirty="0"/>
              <a:t> 2016/17, i </a:t>
            </a:r>
            <a:r>
              <a:rPr lang="it-IT" sz="3200" b="1" dirty="0">
                <a:solidFill>
                  <a:srgbClr val="FF0000"/>
                </a:solidFill>
              </a:rPr>
              <a:t>ruoli del personale docente</a:t>
            </a:r>
            <a:r>
              <a:rPr lang="it-IT" sz="3200" dirty="0"/>
              <a:t> siano regionali, </a:t>
            </a:r>
            <a:r>
              <a:rPr lang="it-IT" sz="3200" b="1" dirty="0">
                <a:solidFill>
                  <a:srgbClr val="FF0000"/>
                </a:solidFill>
              </a:rPr>
              <a:t>articolati in ambiti territoriali</a:t>
            </a:r>
            <a:r>
              <a:rPr lang="it-IT" sz="3200" dirty="0"/>
              <a:t> e suddivisi in sezioni separate per gradi di istruzione, classi di concorso e tipologie di </a:t>
            </a:r>
            <a:r>
              <a:rPr lang="it-IT" sz="3200" dirty="0" smtClean="0"/>
              <a:t>posto</a:t>
            </a:r>
            <a:endParaRPr lang="it-IT" sz="3200" dirty="0"/>
          </a:p>
          <a:p>
            <a:pPr marL="0" indent="0">
              <a:buNone/>
            </a:pPr>
            <a:endParaRPr lang="it-IT" sz="3200" dirty="0" smtClean="0"/>
          </a:p>
          <a:p>
            <a:pPr marL="0" indent="0">
              <a:buNone/>
            </a:pPr>
            <a:r>
              <a:rPr lang="it-IT" sz="3200" dirty="0" smtClean="0"/>
              <a:t>Cambia la “geografia” dell’organico</a:t>
            </a:r>
            <a:endParaRPr lang="it-IT" sz="3200" dirty="0"/>
          </a:p>
          <a:p>
            <a:pPr marL="0" indent="0">
              <a:buNone/>
            </a:pPr>
            <a:endParaRPr lang="it-IT" sz="3200" dirty="0" smtClean="0"/>
          </a:p>
          <a:p>
            <a:pPr marL="0" indent="0">
              <a:buNone/>
            </a:pPr>
            <a:endParaRPr lang="it-IT" sz="3200" dirty="0"/>
          </a:p>
          <a:p>
            <a:pPr marL="0" indent="0">
              <a:buNone/>
            </a:pPr>
            <a:endParaRPr lang="it-IT" sz="3200" dirty="0" smtClean="0"/>
          </a:p>
          <a:p>
            <a:pPr marL="0" indent="0">
              <a:buNone/>
            </a:pPr>
            <a:endParaRPr lang="it-IT" sz="3200" dirty="0"/>
          </a:p>
          <a:p>
            <a:pPr marL="0" indent="0">
              <a:buNone/>
            </a:pPr>
            <a:endParaRPr lang="it-IT" sz="3200" dirty="0"/>
          </a:p>
          <a:p>
            <a:pPr marL="0" indent="0">
              <a:buNone/>
            </a:pPr>
            <a:endParaRPr lang="it-IT" sz="3200" dirty="0"/>
          </a:p>
          <a:p>
            <a:pPr marL="714375" indent="-714375"/>
            <a:endParaRPr lang="it-IT" sz="3200" dirty="0" smtClean="0"/>
          </a:p>
        </p:txBody>
      </p:sp>
    </p:spTree>
    <p:extLst>
      <p:ext uri="{BB962C8B-B14F-4D97-AF65-F5344CB8AC3E}">
        <p14:creationId xmlns:p14="http://schemas.microsoft.com/office/powerpoint/2010/main" val="265908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 107/2015 </a:t>
            </a:r>
            <a:r>
              <a:rPr lang="it-IT" b="1" dirty="0" smtClean="0">
                <a:solidFill>
                  <a:srgbClr val="FF0000"/>
                </a:solidFill>
              </a:rPr>
              <a:t>ambiti e organico</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marL="0" indent="0">
              <a:buNone/>
            </a:pPr>
            <a:r>
              <a:rPr lang="it-IT" dirty="0" smtClean="0"/>
              <a:t>Co 68</a:t>
            </a:r>
            <a:r>
              <a:rPr lang="it-IT" dirty="0"/>
              <a:t>. A decorrere dall'anno scolastico 2016/2017, con decreto del dirigente preposto all'ufficio scolastico regionale, </a:t>
            </a:r>
            <a:r>
              <a:rPr lang="it-IT" b="1" dirty="0">
                <a:solidFill>
                  <a:srgbClr val="FF0000"/>
                </a:solidFill>
              </a:rPr>
              <a:t>l'organico dell'autonomia è ripartito tra gli ambiti territoriali. </a:t>
            </a:r>
            <a:r>
              <a:rPr lang="it-IT" dirty="0"/>
              <a:t>L'organico dell'autonomia comprende l'organico di diritto e i posti per il potenziamento, l'organizzazione, la progettazione e il coordinamento, incluso il fabbisogno per i progetti e le convenzioni di cui al quarto periodo del comma 65.  </a:t>
            </a:r>
          </a:p>
          <a:p>
            <a:pPr marL="0" indent="0">
              <a:buNone/>
            </a:pPr>
            <a:endParaRPr lang="it-IT" dirty="0" smtClean="0"/>
          </a:p>
          <a:p>
            <a:pPr marL="0" indent="0">
              <a:buNone/>
            </a:pPr>
            <a:r>
              <a:rPr lang="it-IT" dirty="0" smtClean="0"/>
              <a:t>Co 65</a:t>
            </a:r>
            <a:r>
              <a:rPr lang="it-IT" dirty="0"/>
              <a:t>. […] Il riparto, senza ulteriori oneri rispetto alla dotazione organica assegnata, </a:t>
            </a:r>
            <a:r>
              <a:rPr lang="it-IT" b="1" dirty="0">
                <a:solidFill>
                  <a:srgbClr val="FF0000"/>
                </a:solidFill>
              </a:rPr>
              <a:t>considera altresì il fabbisogno per progetti e convenzioni di particolare rilevanza didattica e culturale e</a:t>
            </a:r>
            <a:r>
              <a:rPr lang="it-IT" dirty="0"/>
              <a:t>spresso da reti di scuole o per progetti di valore nazionale.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51557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 107/2015: </a:t>
            </a:r>
            <a:r>
              <a:rPr lang="it-IT" b="1" dirty="0" smtClean="0">
                <a:solidFill>
                  <a:srgbClr val="FF0000"/>
                </a:solidFill>
              </a:rPr>
              <a:t>ambiti</a:t>
            </a:r>
            <a:br>
              <a:rPr lang="it-IT" b="1" dirty="0" smtClean="0">
                <a:solidFill>
                  <a:srgbClr val="FF0000"/>
                </a:solidFill>
              </a:rPr>
            </a:br>
            <a:endParaRPr lang="it-IT" sz="2700" b="1" dirty="0">
              <a:solidFill>
                <a:srgbClr val="FF0000"/>
              </a:solidFill>
            </a:endParaRPr>
          </a:p>
        </p:txBody>
      </p:sp>
      <p:sp>
        <p:nvSpPr>
          <p:cNvPr id="3" name="Segnaposto contenuto 2"/>
          <p:cNvSpPr>
            <a:spLocks noGrp="1"/>
          </p:cNvSpPr>
          <p:nvPr>
            <p:ph idx="1"/>
          </p:nvPr>
        </p:nvSpPr>
        <p:spPr/>
        <p:txBody>
          <a:bodyPr>
            <a:noAutofit/>
          </a:bodyPr>
          <a:lstStyle/>
          <a:p>
            <a:pPr marL="714375" indent="-714375"/>
            <a:r>
              <a:rPr lang="it-IT" sz="3200" dirty="0"/>
              <a:t>nota </a:t>
            </a:r>
            <a:r>
              <a:rPr lang="it-IT" sz="3200" dirty="0" smtClean="0"/>
              <a:t>MIUR del </a:t>
            </a:r>
            <a:r>
              <a:rPr lang="it-IT" sz="3200" dirty="0"/>
              <a:t>26 gennaio 2016, n. 726 </a:t>
            </a:r>
            <a:r>
              <a:rPr lang="it-IT" sz="3200" dirty="0" smtClean="0"/>
              <a:t>(regole di costituzione degli ambiti territoriali)</a:t>
            </a:r>
            <a:r>
              <a:rPr lang="it-IT" sz="3200" dirty="0"/>
              <a:t> </a:t>
            </a:r>
            <a:endParaRPr lang="it-IT" sz="3200" dirty="0" smtClean="0"/>
          </a:p>
          <a:p>
            <a:pPr marL="714375" indent="-714375"/>
            <a:r>
              <a:rPr lang="it-IT" sz="3200" dirty="0" smtClean="0"/>
              <a:t>Decreto </a:t>
            </a:r>
            <a:r>
              <a:rPr lang="it-IT" sz="3200" dirty="0"/>
              <a:t>DG USR ER del 18 febbraio 2016 (costituzione dei 22 ambiti territoriali in ER)</a:t>
            </a:r>
          </a:p>
          <a:p>
            <a:pPr marL="714375" indent="-714375"/>
            <a:endParaRPr lang="it-IT" sz="3200" dirty="0" smtClean="0"/>
          </a:p>
          <a:p>
            <a:pPr marL="714375" indent="-714375"/>
            <a:endParaRPr lang="it-IT" sz="3200" dirty="0"/>
          </a:p>
          <a:p>
            <a:pPr marL="714375" indent="-714375"/>
            <a:endParaRPr lang="it-IT" sz="3200" dirty="0" smtClean="0"/>
          </a:p>
        </p:txBody>
      </p:sp>
    </p:spTree>
    <p:extLst>
      <p:ext uri="{BB962C8B-B14F-4D97-AF65-F5344CB8AC3E}">
        <p14:creationId xmlns:p14="http://schemas.microsoft.com/office/powerpoint/2010/main" val="281479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 70-72 e 74 art 1 L 107/2015….</a:t>
            </a:r>
            <a:br>
              <a:rPr lang="it-IT" b="1" dirty="0" smtClean="0"/>
            </a:br>
            <a:r>
              <a:rPr lang="it-IT" sz="2700" b="1" dirty="0" smtClean="0"/>
              <a:t>ma non solo…</a:t>
            </a:r>
            <a:r>
              <a:rPr lang="it-IT" sz="4900" b="1" dirty="0" smtClean="0">
                <a:solidFill>
                  <a:srgbClr val="FF0000"/>
                </a:solidFill>
              </a:rPr>
              <a:t>le reti</a:t>
            </a:r>
            <a:endParaRPr lang="it-IT" sz="4900" b="1" dirty="0">
              <a:solidFill>
                <a:srgbClr val="FF0000"/>
              </a:solidFill>
            </a:endParaRPr>
          </a:p>
        </p:txBody>
      </p:sp>
      <p:sp>
        <p:nvSpPr>
          <p:cNvPr id="3" name="Segnaposto contenuto 2"/>
          <p:cNvSpPr>
            <a:spLocks noGrp="1"/>
          </p:cNvSpPr>
          <p:nvPr>
            <p:ph idx="1"/>
          </p:nvPr>
        </p:nvSpPr>
        <p:spPr/>
        <p:txBody>
          <a:bodyPr>
            <a:normAutofit/>
          </a:bodyPr>
          <a:lstStyle/>
          <a:p>
            <a:pPr marL="0" indent="0">
              <a:buNone/>
            </a:pPr>
            <a:r>
              <a:rPr lang="it-IT" dirty="0" smtClean="0"/>
              <a:t>La L. n. 107 “cita” le reti tra istituzioni scolastiche più volte, oltre che nei commi di cui ci dobbiamo occupare….</a:t>
            </a:r>
          </a:p>
          <a:p>
            <a:r>
              <a:rPr lang="it-IT" dirty="0" smtClean="0"/>
              <a:t>De iure condito:</a:t>
            </a:r>
          </a:p>
          <a:p>
            <a:pPr marL="898525" indent="0">
              <a:buNone/>
            </a:pPr>
            <a:r>
              <a:rPr lang="it-IT" dirty="0"/>
              <a:t>	</a:t>
            </a:r>
            <a:r>
              <a:rPr lang="it-IT" dirty="0" smtClean="0"/>
              <a:t>criterio di valutazione del DS comma 93 </a:t>
            </a:r>
            <a:r>
              <a:rPr lang="it-IT" dirty="0"/>
              <a:t>[…</a:t>
            </a:r>
            <a:r>
              <a:rPr lang="it-IT" dirty="0" smtClean="0"/>
              <a:t>] e</a:t>
            </a:r>
            <a:r>
              <a:rPr lang="it-IT" dirty="0"/>
              <a:t>) direzione unitaria della scuola, promozione della partecipazione e della collaborazione tra le diverse componenti della comunità scolastica, </a:t>
            </a:r>
            <a:r>
              <a:rPr lang="it-IT" b="1" dirty="0">
                <a:solidFill>
                  <a:srgbClr val="FF0000"/>
                </a:solidFill>
              </a:rPr>
              <a:t>dei rapporti </a:t>
            </a:r>
            <a:r>
              <a:rPr lang="it-IT" b="1" dirty="0"/>
              <a:t>con il contesto sociale e </a:t>
            </a:r>
            <a:r>
              <a:rPr lang="it-IT" b="1" dirty="0">
                <a:solidFill>
                  <a:srgbClr val="FF0000"/>
                </a:solidFill>
              </a:rPr>
              <a:t>nella rete di scuole</a:t>
            </a:r>
            <a:r>
              <a:rPr lang="it-IT" dirty="0" smtClean="0"/>
              <a:t>.</a:t>
            </a:r>
          </a:p>
          <a:p>
            <a:pPr marL="898525" indent="0">
              <a:buNone/>
            </a:pPr>
            <a:endParaRPr lang="it-IT" dirty="0" smtClean="0"/>
          </a:p>
        </p:txBody>
      </p:sp>
    </p:spTree>
    <p:extLst>
      <p:ext uri="{BB962C8B-B14F-4D97-AF65-F5344CB8AC3E}">
        <p14:creationId xmlns:p14="http://schemas.microsoft.com/office/powerpoint/2010/main" val="1438189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 70-72 e 74 art 1 L 107/2015….</a:t>
            </a:r>
            <a:br>
              <a:rPr lang="it-IT" b="1" dirty="0" smtClean="0"/>
            </a:br>
            <a:r>
              <a:rPr lang="it-IT" sz="2700" b="1" dirty="0" smtClean="0"/>
              <a:t>ma non solo</a:t>
            </a:r>
            <a:endParaRPr lang="it-IT" sz="2700" b="1" dirty="0"/>
          </a:p>
        </p:txBody>
      </p:sp>
      <p:sp>
        <p:nvSpPr>
          <p:cNvPr id="3" name="Segnaposto contenuto 2"/>
          <p:cNvSpPr>
            <a:spLocks noGrp="1"/>
          </p:cNvSpPr>
          <p:nvPr>
            <p:ph idx="1"/>
          </p:nvPr>
        </p:nvSpPr>
        <p:spPr/>
        <p:txBody>
          <a:bodyPr>
            <a:normAutofit fontScale="55000" lnSpcReduction="20000"/>
          </a:bodyPr>
          <a:lstStyle/>
          <a:p>
            <a:pPr marL="0" indent="0">
              <a:buNone/>
            </a:pPr>
            <a:r>
              <a:rPr lang="it-IT" sz="4400" dirty="0" smtClean="0"/>
              <a:t>La L. n. 107 “cita” le reti tra istituzioni scolastiche più volte….</a:t>
            </a:r>
          </a:p>
          <a:p>
            <a:pPr marL="273050" indent="-4763"/>
            <a:r>
              <a:rPr lang="it-IT" sz="4400" dirty="0" smtClean="0"/>
              <a:t>De iure condendo: deleghe di cui al comma 181, </a:t>
            </a:r>
            <a:r>
              <a:rPr lang="it-IT" sz="4400" dirty="0" err="1" smtClean="0"/>
              <a:t>lett</a:t>
            </a:r>
            <a:r>
              <a:rPr lang="it-IT" sz="4400" dirty="0" smtClean="0"/>
              <a:t> b</a:t>
            </a:r>
          </a:p>
          <a:p>
            <a:pPr marL="1495425" indent="-514350">
              <a:buAutoNum type="arabicParenR"/>
            </a:pPr>
            <a:r>
              <a:rPr lang="it-IT" sz="4400" b="1" dirty="0" smtClean="0">
                <a:solidFill>
                  <a:srgbClr val="FF0000"/>
                </a:solidFill>
              </a:rPr>
              <a:t>Formazione iniziale docenti assunti</a:t>
            </a:r>
          </a:p>
          <a:p>
            <a:pPr marL="1520825" indent="0">
              <a:buNone/>
            </a:pPr>
            <a:r>
              <a:rPr lang="it-IT" sz="4400" dirty="0"/>
              <a:t>3.3) per i vincitori dei concorsi nazionali, l'effettuazione, nei due anni successivi al conseguimento del diploma, di tirocini formativi e la graduale assunzione della funzione docente, anche in sostituzione di docenti assenti, presso l'istituzione scolastica </a:t>
            </a:r>
            <a:r>
              <a:rPr lang="it-IT" sz="4400" b="1" dirty="0">
                <a:solidFill>
                  <a:srgbClr val="FF0000"/>
                </a:solidFill>
              </a:rPr>
              <a:t>o presso la rete tra istituzioni scolastiche di assegnazione</a:t>
            </a:r>
            <a:r>
              <a:rPr lang="it-IT" sz="4400" dirty="0"/>
              <a:t>; </a:t>
            </a:r>
          </a:p>
          <a:p>
            <a:pPr marL="1520825" indent="0">
              <a:buNone/>
            </a:pPr>
            <a:endParaRPr lang="it-IT" sz="4400" dirty="0"/>
          </a:p>
          <a:p>
            <a:pPr marL="1520825" indent="0">
              <a:buNone/>
            </a:pPr>
            <a:endParaRPr lang="it-IT" sz="4400" dirty="0"/>
          </a:p>
          <a:p>
            <a:pPr marL="898525" indent="0">
              <a:buNone/>
            </a:pPr>
            <a:r>
              <a:rPr lang="it-IT" sz="4400" dirty="0"/>
              <a:t> </a:t>
            </a:r>
          </a:p>
          <a:p>
            <a:pPr marL="981075" indent="0">
              <a:buNone/>
            </a:pPr>
            <a:endParaRPr lang="it-IT" sz="4400" dirty="0"/>
          </a:p>
        </p:txBody>
      </p:sp>
    </p:spTree>
    <p:extLst>
      <p:ext uri="{BB962C8B-B14F-4D97-AF65-F5344CB8AC3E}">
        <p14:creationId xmlns:p14="http://schemas.microsoft.com/office/powerpoint/2010/main" val="328282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 70-72 e 74 art 1 L 107/2015….</a:t>
            </a:r>
            <a:br>
              <a:rPr lang="it-IT" b="1" dirty="0" smtClean="0"/>
            </a:br>
            <a:r>
              <a:rPr lang="it-IT" sz="2700" b="1" dirty="0" smtClean="0"/>
              <a:t>ma non solo</a:t>
            </a:r>
            <a:endParaRPr lang="it-IT" sz="2700" b="1" dirty="0"/>
          </a:p>
        </p:txBody>
      </p:sp>
      <p:sp>
        <p:nvSpPr>
          <p:cNvPr id="3" name="Segnaposto contenuto 2"/>
          <p:cNvSpPr>
            <a:spLocks noGrp="1"/>
          </p:cNvSpPr>
          <p:nvPr>
            <p:ph idx="1"/>
          </p:nvPr>
        </p:nvSpPr>
        <p:spPr/>
        <p:txBody>
          <a:bodyPr>
            <a:normAutofit fontScale="62500" lnSpcReduction="20000"/>
          </a:bodyPr>
          <a:lstStyle/>
          <a:p>
            <a:pPr marL="0" indent="0">
              <a:buNone/>
            </a:pPr>
            <a:r>
              <a:rPr lang="it-IT" sz="4400" dirty="0" smtClean="0"/>
              <a:t>La L. n. 107 “cita” le reti tra istituzioni scolastiche più volte….</a:t>
            </a:r>
          </a:p>
          <a:p>
            <a:pPr marL="273050" indent="-4763"/>
            <a:r>
              <a:rPr lang="it-IT" sz="4400" dirty="0" smtClean="0"/>
              <a:t>De iure condendo: deleghe di cui al comma 181, </a:t>
            </a:r>
            <a:r>
              <a:rPr lang="it-IT" sz="4400" dirty="0" err="1" smtClean="0"/>
              <a:t>lett</a:t>
            </a:r>
            <a:r>
              <a:rPr lang="it-IT" sz="4400" dirty="0" smtClean="0"/>
              <a:t> g)</a:t>
            </a:r>
          </a:p>
          <a:p>
            <a:pPr marL="981075" indent="0">
              <a:buNone/>
            </a:pPr>
            <a:r>
              <a:rPr lang="it-IT" sz="4400" dirty="0" smtClean="0">
                <a:solidFill>
                  <a:srgbClr val="FF0000"/>
                </a:solidFill>
              </a:rPr>
              <a:t>2) Diffusione cultura umanistica e artistica</a:t>
            </a:r>
          </a:p>
          <a:p>
            <a:pPr marL="1520825" indent="0">
              <a:buNone/>
            </a:pPr>
            <a:r>
              <a:rPr lang="it-IT" sz="3800" dirty="0" smtClean="0"/>
              <a:t>1.2) </a:t>
            </a:r>
            <a:r>
              <a:rPr lang="it-IT" sz="3800" dirty="0"/>
              <a:t>l'attivazione, da parte di scuole o reti di scuole di ogni ordine e grado, di accordi e collaborazioni anche con soggetti terzi </a:t>
            </a:r>
          </a:p>
          <a:p>
            <a:pPr marL="1520825" indent="0">
              <a:buNone/>
            </a:pPr>
            <a:endParaRPr lang="it-IT" sz="4400" dirty="0"/>
          </a:p>
          <a:p>
            <a:pPr marL="1520825" indent="0">
              <a:buNone/>
            </a:pPr>
            <a:endParaRPr lang="it-IT" sz="4400" dirty="0"/>
          </a:p>
          <a:p>
            <a:pPr marL="898525" indent="0">
              <a:buNone/>
            </a:pPr>
            <a:r>
              <a:rPr lang="it-IT" sz="4400" dirty="0"/>
              <a:t> </a:t>
            </a:r>
          </a:p>
          <a:p>
            <a:pPr marL="981075" indent="0">
              <a:buNone/>
            </a:pPr>
            <a:endParaRPr lang="it-IT" sz="4400" dirty="0"/>
          </a:p>
        </p:txBody>
      </p:sp>
    </p:spTree>
    <p:extLst>
      <p:ext uri="{BB962C8B-B14F-4D97-AF65-F5344CB8AC3E}">
        <p14:creationId xmlns:p14="http://schemas.microsoft.com/office/powerpoint/2010/main" val="3933545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b="1" dirty="0" smtClean="0"/>
              <a:t>Si può concludere ….</a:t>
            </a:r>
            <a:endParaRPr lang="it-IT" sz="4000" b="1" dirty="0"/>
          </a:p>
        </p:txBody>
      </p:sp>
      <p:sp>
        <p:nvSpPr>
          <p:cNvPr id="3" name="Segnaposto contenuto 2"/>
          <p:cNvSpPr>
            <a:spLocks noGrp="1"/>
          </p:cNvSpPr>
          <p:nvPr>
            <p:ph idx="1"/>
          </p:nvPr>
        </p:nvSpPr>
        <p:spPr/>
        <p:txBody>
          <a:bodyPr>
            <a:normAutofit/>
          </a:bodyPr>
          <a:lstStyle/>
          <a:p>
            <a:pPr marL="981075" indent="0">
              <a:buNone/>
            </a:pPr>
            <a:endParaRPr lang="it-IT" sz="4400" dirty="0"/>
          </a:p>
          <a:p>
            <a:pPr marL="981075" indent="0">
              <a:buNone/>
            </a:pPr>
            <a:r>
              <a:rPr lang="it-IT" sz="4400" dirty="0" smtClean="0"/>
              <a:t>Che la legge 107/2015 non solo “riprende”, ma  </a:t>
            </a:r>
            <a:r>
              <a:rPr lang="it-IT" sz="4400" b="1" dirty="0" smtClean="0">
                <a:solidFill>
                  <a:srgbClr val="FF0000"/>
                </a:solidFill>
              </a:rPr>
              <a:t>valorizza</a:t>
            </a:r>
            <a:r>
              <a:rPr lang="it-IT" sz="4400" dirty="0" smtClean="0"/>
              <a:t> e </a:t>
            </a:r>
            <a:r>
              <a:rPr lang="it-IT" sz="4400" b="1" dirty="0" smtClean="0">
                <a:solidFill>
                  <a:srgbClr val="FF0000"/>
                </a:solidFill>
              </a:rPr>
              <a:t>incentiva </a:t>
            </a:r>
            <a:r>
              <a:rPr lang="it-IT" sz="4400" dirty="0" smtClean="0"/>
              <a:t>l’organizzazione a rete delle attività delle scuole</a:t>
            </a:r>
            <a:endParaRPr lang="it-IT" sz="4400" dirty="0"/>
          </a:p>
        </p:txBody>
      </p:sp>
    </p:spTree>
    <p:extLst>
      <p:ext uri="{BB962C8B-B14F-4D97-AF65-F5344CB8AC3E}">
        <p14:creationId xmlns:p14="http://schemas.microsoft.com/office/powerpoint/2010/main" val="974472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sso">
  <a:themeElements>
    <a:clrScheme name="Fluss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ss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ss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Flusso.thmx</Template>
  <TotalTime>406</TotalTime>
  <Words>1557</Words>
  <Application>Microsoft Office PowerPoint</Application>
  <PresentationFormat>Presentazione su schermo (4:3)</PresentationFormat>
  <Paragraphs>135</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Flusso</vt:lpstr>
      <vt:lpstr>RETI DI AMBITO  RETI DI SCOPO</vt:lpstr>
      <vt:lpstr>L 107/2015…. </vt:lpstr>
      <vt:lpstr>L 107/2015: ambiti e organico </vt:lpstr>
      <vt:lpstr>L 107/2015 ambiti e organico</vt:lpstr>
      <vt:lpstr>L 107/2015: ambiti </vt:lpstr>
      <vt:lpstr>Co 70-72 e 74 art 1 L 107/2015…. ma non solo…le reti</vt:lpstr>
      <vt:lpstr>Co 70-72 e 74 art 1 L 107/2015…. ma non solo</vt:lpstr>
      <vt:lpstr>Co 70-72 e 74 art 1 L 107/2015…. ma non solo</vt:lpstr>
      <vt:lpstr>Si può concludere ….</vt:lpstr>
      <vt:lpstr>Co 70-72 art 1 L 107/2015</vt:lpstr>
      <vt:lpstr>Co 70-72 art 1 L 107/2015</vt:lpstr>
      <vt:lpstr>Co 70-72 art 1 L 107/2015</vt:lpstr>
      <vt:lpstr>Co 74 art 1 L 107/2015  ambiti e reti: una nuova governance ? </vt:lpstr>
      <vt:lpstr>DPR 275/1999/1</vt:lpstr>
      <vt:lpstr>DPR 275/1999/2</vt:lpstr>
      <vt:lpstr>DPR 275/1999/3</vt:lpstr>
      <vt:lpstr>Reti ex L 107 e reti ex DPR 275/99 elementi comuni (l’ubi consistam)</vt:lpstr>
      <vt:lpstr>Reti ex L 107 e reti ex DPR 275/99 elementi comuni (l’ubi consistam)</vt:lpstr>
      <vt:lpstr>Reti ex L 107 e reti ex DPR 275/99 differenze: tre tipi di reti (sulla base delle finalità)</vt:lpstr>
      <vt:lpstr>             ù        Reti di ambito (il quid novi):  una cornice  </vt:lpstr>
      <vt:lpstr>Reti di ambito (il quid novi) </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 DI AMBITO  RETI DI SCOPO</dc:title>
  <dc:creator>Laura Paolucci</dc:creator>
  <cp:lastModifiedBy>Administrator</cp:lastModifiedBy>
  <cp:revision>40</cp:revision>
  <dcterms:created xsi:type="dcterms:W3CDTF">2016-06-15T17:37:28Z</dcterms:created>
  <dcterms:modified xsi:type="dcterms:W3CDTF">2016-06-29T16:19:52Z</dcterms:modified>
</cp:coreProperties>
</file>